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nonymous Pro Bold" charset="1" panose="02060809030202000504"/>
      <p:regular r:id="rId40"/>
    </p:embeddedFont>
    <p:embeddedFont>
      <p:font typeface="Anonymous Pro" charset="1" panose="02060609030202000504"/>
      <p:regular r:id="rId41"/>
    </p:embeddedFont>
    <p:embeddedFont>
      <p:font typeface="Times New Roman MT Bold" charset="1" panose="02030802070405020303"/>
      <p:regular r:id="rId42"/>
    </p:embeddedFont>
    <p:embeddedFont>
      <p:font typeface="Open Sauce" charset="1" panose="00000500000000000000"/>
      <p:regular r:id="rId43"/>
    </p:embeddedFont>
    <p:embeddedFont>
      <p:font typeface="Montserrat Bold" charset="1" panose="00000800000000000000"/>
      <p:regular r:id="rId44"/>
    </p:embeddedFont>
    <p:embeddedFont>
      <p:font typeface="Times New Roman MT" charset="1" panose="02030502070405020303"/>
      <p:regular r:id="rId45"/>
    </p:embeddedFont>
    <p:embeddedFont>
      <p:font typeface="RoxboroughCF" charset="1" panose="00000500000000000000"/>
      <p:regular r:id="rId46"/>
    </p:embeddedFont>
    <p:embeddedFont>
      <p:font typeface="Times New Roman MT Italics" charset="1" panose="02030502070405090303"/>
      <p:regular r:id="rId47"/>
    </p:embeddedFont>
    <p:embeddedFont>
      <p:font typeface="Glacial Indifference Bold" charset="1" panose="00000800000000000000"/>
      <p:regular r:id="rId48"/>
    </p:embeddedFont>
    <p:embeddedFont>
      <p:font typeface="Roca One Bold" charset="1" panose="00000800000000000000"/>
      <p:regular r:id="rId49"/>
    </p:embeddedFont>
    <p:embeddedFont>
      <p:font typeface="Canva Sans Bold" charset="1" panose="020B0803030501040103"/>
      <p:regular r:id="rId50"/>
    </p:embeddedFont>
    <p:embeddedFont>
      <p:font typeface="League Spartan" charset="1" panose="00000800000000000000"/>
      <p:regular r:id="rId51"/>
    </p:embeddedFont>
    <p:embeddedFont>
      <p:font typeface="Times New Roman MT Bold Italics" charset="1" panose="02030802070405090303"/>
      <p:regular r:id="rId52"/>
    </p:embeddedFont>
    <p:embeddedFont>
      <p:font typeface="Lora Bold" charset="1" panose="00000800000000000000"/>
      <p:regular r:id="rId53"/>
    </p:embeddedFont>
    <p:embeddedFont>
      <p:font typeface="Etna Sans Serif" charset="1" panose="02000600000000000000"/>
      <p:regular r:id="rId54"/>
    </p:embeddedFont>
    <p:embeddedFont>
      <p:font typeface="Times New Roman Bold" charset="1" panose="02020803070505020304"/>
      <p:regular r:id="rId55"/>
    </p:embeddedFont>
    <p:embeddedFont>
      <p:font typeface="Times New Roman" charset="1" panose="02020603050405020304"/>
      <p:regular r:id="rId56"/>
    </p:embeddedFont>
    <p:embeddedFont>
      <p:font typeface="Playfair Display Bold" charset="1" panose="00000000000000000000"/>
      <p:regular r:id="rId57"/>
    </p:embeddedFont>
    <p:embeddedFont>
      <p:font typeface="Open Sauce Bold" charset="1" panose="00000800000000000000"/>
      <p:regular r:id="rId58"/>
    </p:embeddedFont>
    <p:embeddedFont>
      <p:font typeface="Rundeck Texture" charset="1" panose="00000000000000000000"/>
      <p:regular r:id="rId59"/>
    </p:embeddedFont>
    <p:embeddedFont>
      <p:font typeface="Anton" charset="1" panose="00000500000000000000"/>
      <p:regular r:id="rId60"/>
    </p:embeddedFont>
    <p:embeddedFont>
      <p:font typeface="Prompt" charset="1" panose="00000500000000000000"/>
      <p:regular r:id="rId61"/>
    </p:embeddedFont>
    <p:embeddedFont>
      <p:font typeface="Sorts Mill Goudy" charset="1" panose="02000503000000000000"/>
      <p:regular r:id="rId62"/>
    </p:embeddedFont>
    <p:embeddedFont>
      <p:font typeface="RoxboroughCF Bold" charset="1" panose="00000800000000000000"/>
      <p:regular r:id="rId63"/>
    </p:embeddedFont>
    <p:embeddedFont>
      <p:font typeface="RoxboroughCF Bold Italics" charset="1" panose="00000800000000000000"/>
      <p:regular r:id="rId64"/>
    </p:embeddedFont>
    <p:embeddedFont>
      <p:font typeface="Poppins Medium" charset="1" panose="0000060000000000000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2" Target="../media/image60.png" Type="http://schemas.openxmlformats.org/officeDocument/2006/relationships/image"/><Relationship Id="rId3" Target="../embeddings/oleObject2.bin" Type="http://schemas.openxmlformats.org/officeDocument/2006/relationships/oleObject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8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sv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Relationship Id="rId6" Target="../media/image100.png" Type="http://schemas.openxmlformats.org/officeDocument/2006/relationships/image"/><Relationship Id="rId7" Target="../media/image101.svg" Type="http://schemas.openxmlformats.org/officeDocument/2006/relationships/image"/><Relationship Id="rId8" Target="../media/image102.png" Type="http://schemas.openxmlformats.org/officeDocument/2006/relationships/image"/><Relationship Id="rId9" Target="../media/image10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embeddings/oleObject3.bin" Type="http://schemas.openxmlformats.org/officeDocument/2006/relationships/oleObject"/><Relationship Id="rId4" Target="../media/image105.png" Type="http://schemas.openxmlformats.org/officeDocument/2006/relationships/image"/><Relationship Id="rId5" Target="../media/image106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107.png" Type="http://schemas.openxmlformats.org/officeDocument/2006/relationships/image"/><Relationship Id="rId9" Target="../media/image10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110.svg" Type="http://schemas.openxmlformats.org/officeDocument/2006/relationships/image"/><Relationship Id="rId4" Target="../media/image111.png" Type="http://schemas.openxmlformats.org/officeDocument/2006/relationships/image"/><Relationship Id="rId5" Target="../media/image112.svg" Type="http://schemas.openxmlformats.org/officeDocument/2006/relationships/image"/><Relationship Id="rId6" Target="../media/image113.png" Type="http://schemas.openxmlformats.org/officeDocument/2006/relationships/image"/><Relationship Id="rId7" Target="../media/image114.svg" Type="http://schemas.openxmlformats.org/officeDocument/2006/relationships/image"/><Relationship Id="rId8" Target="../media/image115.png" Type="http://schemas.openxmlformats.org/officeDocument/2006/relationships/image"/><Relationship Id="rId9" Target="../media/image1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Relationship Id="rId3" Target="../media/image118.svg" Type="http://schemas.openxmlformats.org/officeDocument/2006/relationships/image"/><Relationship Id="rId4" Target="../media/image119.png" Type="http://schemas.openxmlformats.org/officeDocument/2006/relationships/image"/><Relationship Id="rId5" Target="../media/image120.svg" Type="http://schemas.openxmlformats.org/officeDocument/2006/relationships/image"/><Relationship Id="rId6" Target="../media/image121.png" Type="http://schemas.openxmlformats.org/officeDocument/2006/relationships/image"/><Relationship Id="rId7" Target="../media/image122.svg" Type="http://schemas.openxmlformats.org/officeDocument/2006/relationships/image"/><Relationship Id="rId8" Target="../media/image123.png" Type="http://schemas.openxmlformats.org/officeDocument/2006/relationships/image"/><Relationship Id="rId9" Target="../media/image12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png" Type="http://schemas.openxmlformats.org/officeDocument/2006/relationships/image"/><Relationship Id="rId11" Target="../media/image134.svg" Type="http://schemas.openxmlformats.org/officeDocument/2006/relationships/image"/><Relationship Id="rId12" Target="../media/image135.png" Type="http://schemas.openxmlformats.org/officeDocument/2006/relationships/image"/><Relationship Id="rId13" Target="../media/image136.svg" Type="http://schemas.openxmlformats.org/officeDocument/2006/relationships/image"/><Relationship Id="rId14" Target="../media/image137.png" Type="http://schemas.openxmlformats.org/officeDocument/2006/relationships/image"/><Relationship Id="rId15" Target="../media/image138.svg" Type="http://schemas.openxmlformats.org/officeDocument/2006/relationships/image"/><Relationship Id="rId16" Target="../media/image139.png" Type="http://schemas.openxmlformats.org/officeDocument/2006/relationships/image"/><Relationship Id="rId17" Target="../media/image140.svg" Type="http://schemas.openxmlformats.org/officeDocument/2006/relationships/image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27.png" Type="http://schemas.openxmlformats.org/officeDocument/2006/relationships/image"/><Relationship Id="rId5" Target="../media/image128.svg" Type="http://schemas.openxmlformats.org/officeDocument/2006/relationships/image"/><Relationship Id="rId6" Target="../media/image129.png" Type="http://schemas.openxmlformats.org/officeDocument/2006/relationships/image"/><Relationship Id="rId7" Target="../media/image130.svg" Type="http://schemas.openxmlformats.org/officeDocument/2006/relationships/image"/><Relationship Id="rId8" Target="../media/image131.png" Type="http://schemas.openxmlformats.org/officeDocument/2006/relationships/image"/><Relationship Id="rId9" Target="../media/image13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1.png" Type="http://schemas.openxmlformats.org/officeDocument/2006/relationships/image"/><Relationship Id="rId3" Target="../media/image142.svg" Type="http://schemas.openxmlformats.org/officeDocument/2006/relationships/image"/><Relationship Id="rId4" Target="../media/image143.png" Type="http://schemas.openxmlformats.org/officeDocument/2006/relationships/image"/><Relationship Id="rId5" Target="../media/image144.svg" Type="http://schemas.openxmlformats.org/officeDocument/2006/relationships/image"/><Relationship Id="rId6" Target="../media/image145.png" Type="http://schemas.openxmlformats.org/officeDocument/2006/relationships/image"/><Relationship Id="rId7" Target="../media/image146.svg" Type="http://schemas.openxmlformats.org/officeDocument/2006/relationships/image"/><Relationship Id="rId8" Target="../media/image147.png" Type="http://schemas.openxmlformats.org/officeDocument/2006/relationships/image"/><Relationship Id="rId9" Target="../media/image1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9.png" Type="http://schemas.openxmlformats.org/officeDocument/2006/relationships/image"/><Relationship Id="rId3" Target="../media/image150.sv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53.png" Type="http://schemas.openxmlformats.org/officeDocument/2006/relationships/image"/><Relationship Id="rId7" Target="../media/image154.png" Type="http://schemas.openxmlformats.org/officeDocument/2006/relationships/image"/><Relationship Id="rId8" Target="../media/image15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4.png" Type="http://schemas.openxmlformats.org/officeDocument/2006/relationships/image"/><Relationship Id="rId11" Target="../media/image165.svg" Type="http://schemas.openxmlformats.org/officeDocument/2006/relationships/image"/><Relationship Id="rId12" Target="../media/image166.png" Type="http://schemas.openxmlformats.org/officeDocument/2006/relationships/image"/><Relationship Id="rId13" Target="../media/image167.svg" Type="http://schemas.openxmlformats.org/officeDocument/2006/relationships/image"/><Relationship Id="rId2" Target="../media/image156.png" Type="http://schemas.openxmlformats.org/officeDocument/2006/relationships/image"/><Relationship Id="rId3" Target="../media/image157.svg" Type="http://schemas.openxmlformats.org/officeDocument/2006/relationships/image"/><Relationship Id="rId4" Target="../media/image158.png" Type="http://schemas.openxmlformats.org/officeDocument/2006/relationships/image"/><Relationship Id="rId5" Target="../media/image159.sv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162.png" Type="http://schemas.openxmlformats.org/officeDocument/2006/relationships/image"/><Relationship Id="rId9" Target="../media/image16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8.png" Type="http://schemas.openxmlformats.org/officeDocument/2006/relationships/image"/><Relationship Id="rId3" Target="../media/image169.svg" Type="http://schemas.openxmlformats.org/officeDocument/2006/relationships/image"/><Relationship Id="rId4" Target="../media/image170.png" Type="http://schemas.openxmlformats.org/officeDocument/2006/relationships/image"/><Relationship Id="rId5" Target="../media/image171.svg" Type="http://schemas.openxmlformats.org/officeDocument/2006/relationships/image"/><Relationship Id="rId6" Target="../media/image172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1.png" Type="http://schemas.openxmlformats.org/officeDocument/2006/relationships/image"/><Relationship Id="rId11" Target="../media/image182.svg" Type="http://schemas.openxmlformats.org/officeDocument/2006/relationships/image"/><Relationship Id="rId12" Target="../media/image183.png" Type="http://schemas.openxmlformats.org/officeDocument/2006/relationships/image"/><Relationship Id="rId13" Target="../media/image184.svg" Type="http://schemas.openxmlformats.org/officeDocument/2006/relationships/image"/><Relationship Id="rId2" Target="../media/image173.png" Type="http://schemas.openxmlformats.org/officeDocument/2006/relationships/image"/><Relationship Id="rId3" Target="../media/image174.svg" Type="http://schemas.openxmlformats.org/officeDocument/2006/relationships/image"/><Relationship Id="rId4" Target="../media/image175.png" Type="http://schemas.openxmlformats.org/officeDocument/2006/relationships/image"/><Relationship Id="rId5" Target="../media/image176.svg" Type="http://schemas.openxmlformats.org/officeDocument/2006/relationships/image"/><Relationship Id="rId6" Target="../media/image177.png" Type="http://schemas.openxmlformats.org/officeDocument/2006/relationships/image"/><Relationship Id="rId7" Target="../media/image178.svg" Type="http://schemas.openxmlformats.org/officeDocument/2006/relationships/image"/><Relationship Id="rId8" Target="../media/image179.png" Type="http://schemas.openxmlformats.org/officeDocument/2006/relationships/image"/><Relationship Id="rId9" Target="../media/image18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5.png" Type="http://schemas.openxmlformats.org/officeDocument/2006/relationships/image"/><Relationship Id="rId3" Target="../media/image186.svg" Type="http://schemas.openxmlformats.org/officeDocument/2006/relationships/image"/><Relationship Id="rId4" Target="../media/image187.png" Type="http://schemas.openxmlformats.org/officeDocument/2006/relationships/image"/><Relationship Id="rId5" Target="../media/image188.svg" Type="http://schemas.openxmlformats.org/officeDocument/2006/relationships/image"/><Relationship Id="rId6" Target="../media/image189.png" Type="http://schemas.openxmlformats.org/officeDocument/2006/relationships/image"/><Relationship Id="rId7" Target="../media/image19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1.png" Type="http://schemas.openxmlformats.org/officeDocument/2006/relationships/image"/><Relationship Id="rId3" Target="../media/image192.svg" Type="http://schemas.openxmlformats.org/officeDocument/2006/relationships/image"/><Relationship Id="rId4" Target="../media/image193.png" Type="http://schemas.openxmlformats.org/officeDocument/2006/relationships/image"/><Relationship Id="rId5" Target="../media/image194.png" Type="http://schemas.openxmlformats.org/officeDocument/2006/relationships/image"/><Relationship Id="rId6" Target="../media/image19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4.png" Type="http://schemas.openxmlformats.org/officeDocument/2006/relationships/image"/><Relationship Id="rId11" Target="../media/image205.svg" Type="http://schemas.openxmlformats.org/officeDocument/2006/relationships/image"/><Relationship Id="rId2" Target="../media/image196.png" Type="http://schemas.openxmlformats.org/officeDocument/2006/relationships/image"/><Relationship Id="rId3" Target="../media/image197.svg" Type="http://schemas.openxmlformats.org/officeDocument/2006/relationships/image"/><Relationship Id="rId4" Target="../media/image198.png" Type="http://schemas.openxmlformats.org/officeDocument/2006/relationships/image"/><Relationship Id="rId5" Target="../media/image199.svg" Type="http://schemas.openxmlformats.org/officeDocument/2006/relationships/image"/><Relationship Id="rId6" Target="../media/image200.png" Type="http://schemas.openxmlformats.org/officeDocument/2006/relationships/image"/><Relationship Id="rId7" Target="../media/image201.svg" Type="http://schemas.openxmlformats.org/officeDocument/2006/relationships/image"/><Relationship Id="rId8" Target="../media/image202.png" Type="http://schemas.openxmlformats.org/officeDocument/2006/relationships/image"/><Relationship Id="rId9" Target="../media/image20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6.png" Type="http://schemas.openxmlformats.org/officeDocument/2006/relationships/image"/><Relationship Id="rId3" Target="../embeddings/oleObject4.bin" Type="http://schemas.openxmlformats.org/officeDocument/2006/relationships/oleObject"/><Relationship Id="rId4" Target="../media/image207.png" Type="http://schemas.openxmlformats.org/officeDocument/2006/relationships/image"/><Relationship Id="rId5" Target="../media/image208.svg" Type="http://schemas.openxmlformats.org/officeDocument/2006/relationships/image"/><Relationship Id="rId6" Target="../media/image209.png" Type="http://schemas.openxmlformats.org/officeDocument/2006/relationships/image"/><Relationship Id="rId7" Target="../media/image210.svg" Type="http://schemas.openxmlformats.org/officeDocument/2006/relationships/image"/><Relationship Id="rId8" Target="../media/image211.png" Type="http://schemas.openxmlformats.org/officeDocument/2006/relationships/image"/><Relationship Id="rId9" Target="../media/image21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3.png" Type="http://schemas.openxmlformats.org/officeDocument/2006/relationships/image"/><Relationship Id="rId3" Target="../media/image214.gif" Type="http://schemas.openxmlformats.org/officeDocument/2006/relationships/image"/><Relationship Id="rId4" Target="../media/image215.png" Type="http://schemas.openxmlformats.org/officeDocument/2006/relationships/image"/><Relationship Id="rId5" Target="../media/image216.svg" Type="http://schemas.openxmlformats.org/officeDocument/2006/relationships/image"/><Relationship Id="rId6" Target="../media/image217.png" Type="http://schemas.openxmlformats.org/officeDocument/2006/relationships/image"/><Relationship Id="rId7" Target="../media/image21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9.png" Type="http://schemas.openxmlformats.org/officeDocument/2006/relationships/image"/><Relationship Id="rId3" Target="../media/image2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1.png" Type="http://schemas.openxmlformats.org/officeDocument/2006/relationships/image"/><Relationship Id="rId3" Target="../media/image22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3.png" Type="http://schemas.openxmlformats.org/officeDocument/2006/relationships/image"/><Relationship Id="rId3" Target="../media/image22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5.png" Type="http://schemas.openxmlformats.org/officeDocument/2006/relationships/image"/><Relationship Id="rId3" Target="../media/image22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7.png" Type="http://schemas.openxmlformats.org/officeDocument/2006/relationships/image"/><Relationship Id="rId3" Target="../media/image22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9.png" Type="http://schemas.openxmlformats.org/officeDocument/2006/relationships/image"/><Relationship Id="rId3" Target="../media/image230.svg" Type="http://schemas.openxmlformats.org/officeDocument/2006/relationships/image"/><Relationship Id="rId4" Target="../media/image2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48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8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3173" y="1028700"/>
            <a:ext cx="6563638" cy="2663904"/>
            <a:chOff x="0" y="0"/>
            <a:chExt cx="1728695" cy="7016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695" cy="701604"/>
            </a:xfrm>
            <a:custGeom>
              <a:avLst/>
              <a:gdLst/>
              <a:ahLst/>
              <a:cxnLst/>
              <a:rect r="r" b="b" t="t" l="l"/>
              <a:pathLst>
                <a:path h="701604" w="1728695">
                  <a:moveTo>
                    <a:pt x="60155" y="0"/>
                  </a:moveTo>
                  <a:lnTo>
                    <a:pt x="1668540" y="0"/>
                  </a:lnTo>
                  <a:cubicBezTo>
                    <a:pt x="1684494" y="0"/>
                    <a:pt x="1699795" y="6338"/>
                    <a:pt x="1711076" y="17619"/>
                  </a:cubicBezTo>
                  <a:cubicBezTo>
                    <a:pt x="1722357" y="28900"/>
                    <a:pt x="1728695" y="44201"/>
                    <a:pt x="1728695" y="60155"/>
                  </a:cubicBezTo>
                  <a:lnTo>
                    <a:pt x="1728695" y="641449"/>
                  </a:lnTo>
                  <a:cubicBezTo>
                    <a:pt x="1728695" y="674672"/>
                    <a:pt x="1701762" y="701604"/>
                    <a:pt x="1668540" y="701604"/>
                  </a:cubicBezTo>
                  <a:lnTo>
                    <a:pt x="60155" y="701604"/>
                  </a:lnTo>
                  <a:cubicBezTo>
                    <a:pt x="44201" y="701604"/>
                    <a:pt x="28900" y="695266"/>
                    <a:pt x="17619" y="683985"/>
                  </a:cubicBezTo>
                  <a:cubicBezTo>
                    <a:pt x="6338" y="672704"/>
                    <a:pt x="0" y="657403"/>
                    <a:pt x="0" y="641449"/>
                  </a:cubicBezTo>
                  <a:lnTo>
                    <a:pt x="0" y="60155"/>
                  </a:lnTo>
                  <a:cubicBezTo>
                    <a:pt x="0" y="44201"/>
                    <a:pt x="6338" y="28900"/>
                    <a:pt x="17619" y="17619"/>
                  </a:cubicBezTo>
                  <a:cubicBezTo>
                    <a:pt x="28900" y="6338"/>
                    <a:pt x="44201" y="0"/>
                    <a:pt x="60155" y="0"/>
                  </a:cubicBezTo>
                  <a:close/>
                </a:path>
              </a:pathLst>
            </a:custGeom>
            <a:solidFill>
              <a:srgbClr val="E1E4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28695" cy="749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75021" y="8517319"/>
            <a:ext cx="992470" cy="1357857"/>
          </a:xfrm>
          <a:custGeom>
            <a:avLst/>
            <a:gdLst/>
            <a:ahLst/>
            <a:cxnLst/>
            <a:rect r="r" b="b" t="t" l="l"/>
            <a:pathLst>
              <a:path h="1357857" w="992470">
                <a:moveTo>
                  <a:pt x="0" y="0"/>
                </a:moveTo>
                <a:lnTo>
                  <a:pt x="992469" y="0"/>
                </a:lnTo>
                <a:lnTo>
                  <a:pt x="992469" y="1357856"/>
                </a:lnTo>
                <a:lnTo>
                  <a:pt x="0" y="135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54920" y="874361"/>
            <a:ext cx="3968253" cy="2972582"/>
          </a:xfrm>
          <a:custGeom>
            <a:avLst/>
            <a:gdLst/>
            <a:ahLst/>
            <a:cxnLst/>
            <a:rect r="r" b="b" t="t" l="l"/>
            <a:pathLst>
              <a:path h="2972582" w="3968253">
                <a:moveTo>
                  <a:pt x="0" y="0"/>
                </a:moveTo>
                <a:lnTo>
                  <a:pt x="3968253" y="0"/>
                </a:lnTo>
                <a:lnTo>
                  <a:pt x="3968253" y="2972582"/>
                </a:lnTo>
                <a:lnTo>
                  <a:pt x="0" y="2972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74361"/>
            <a:ext cx="10066723" cy="8517319"/>
          </a:xfrm>
          <a:custGeom>
            <a:avLst/>
            <a:gdLst/>
            <a:ahLst/>
            <a:cxnLst/>
            <a:rect r="r" b="b" t="t" l="l"/>
            <a:pathLst>
              <a:path h="8517319" w="10066723">
                <a:moveTo>
                  <a:pt x="0" y="0"/>
                </a:moveTo>
                <a:lnTo>
                  <a:pt x="10066723" y="0"/>
                </a:lnTo>
                <a:lnTo>
                  <a:pt x="10066723" y="8517318"/>
                </a:lnTo>
                <a:lnTo>
                  <a:pt x="0" y="851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01900" y="743752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28700" y="-118303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87061" y="1158210"/>
            <a:ext cx="5835863" cy="239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9"/>
              </a:lnSpc>
            </a:pPr>
            <a:r>
              <a:rPr lang="en-US" b="true" sz="3106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</a:t>
            </a:r>
            <a:r>
              <a:rPr lang="en-US" b="true" sz="3106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IABETES 30-DAY READMISSION PREDICTION</a:t>
            </a:r>
          </a:p>
          <a:p>
            <a:pPr algn="l">
              <a:lnSpc>
                <a:spcPts val="3789"/>
              </a:lnSpc>
            </a:pPr>
            <a:r>
              <a:rPr lang="en-US" b="true" sz="3106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USING TABTRANSFORMER, FEDERATED LEARNING,AND EXPLAINABLE 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5662" y="4357747"/>
            <a:ext cx="6563638" cy="324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8"/>
              </a:lnSpc>
              <a:spcBef>
                <a:spcPct val="0"/>
              </a:spcBef>
            </a:pPr>
            <a:r>
              <a:rPr lang="en-US" sz="300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“ </a:t>
            </a:r>
            <a:r>
              <a:rPr lang="en-US" sz="300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THIS PROJECT FOCUSES ON PREDICTING WHETHER A DIABETIC PATIENT WILL BE READMITTED TO THE HOSPITAL WITHIN 30 DAYS, USING AN ACCURATE, PRIVACY-PRESERVING, AND EXPLAINABLE AI MODEL.”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C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875236" y="1028700"/>
          <a:ext cx="9429750" cy="3771900"/>
        </p:xfrm>
        <a:graphic>
          <a:graphicData uri="http://schemas.openxmlformats.org/presentationml/2006/ole">
            <p:oleObj imgW="11315700" imgH="5651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933030" y="374614"/>
            <a:ext cx="11721237" cy="10144198"/>
          </a:xfrm>
          <a:custGeom>
            <a:avLst/>
            <a:gdLst/>
            <a:ahLst/>
            <a:cxnLst/>
            <a:rect r="r" b="b" t="t" l="l"/>
            <a:pathLst>
              <a:path h="10144198" w="11721237">
                <a:moveTo>
                  <a:pt x="0" y="0"/>
                </a:moveTo>
                <a:lnTo>
                  <a:pt x="11721237" y="0"/>
                </a:lnTo>
                <a:lnTo>
                  <a:pt x="11721237" y="10144198"/>
                </a:lnTo>
                <a:lnTo>
                  <a:pt x="0" y="1014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373" y="6111987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29165" y="3763112"/>
            <a:ext cx="10230765" cy="7643571"/>
          </a:xfrm>
          <a:custGeom>
            <a:avLst/>
            <a:gdLst/>
            <a:ahLst/>
            <a:cxnLst/>
            <a:rect r="r" b="b" t="t" l="l"/>
            <a:pathLst>
              <a:path h="7643571" w="10230765">
                <a:moveTo>
                  <a:pt x="0" y="0"/>
                </a:moveTo>
                <a:lnTo>
                  <a:pt x="10230765" y="0"/>
                </a:lnTo>
                <a:lnTo>
                  <a:pt x="10230765" y="7643570"/>
                </a:lnTo>
                <a:lnTo>
                  <a:pt x="0" y="7643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8503" y="-33104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59945" y="-233264"/>
            <a:ext cx="2523929" cy="2523929"/>
          </a:xfrm>
          <a:custGeom>
            <a:avLst/>
            <a:gdLst/>
            <a:ahLst/>
            <a:cxnLst/>
            <a:rect r="r" b="b" t="t" l="l"/>
            <a:pathLst>
              <a:path h="2523929" w="2523929">
                <a:moveTo>
                  <a:pt x="0" y="0"/>
                </a:moveTo>
                <a:lnTo>
                  <a:pt x="2523929" y="0"/>
                </a:lnTo>
                <a:lnTo>
                  <a:pt x="2523929" y="2523928"/>
                </a:lnTo>
                <a:lnTo>
                  <a:pt x="0" y="2523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1772" y="241264"/>
            <a:ext cx="356366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1C75BC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Mod</a:t>
            </a:r>
            <a:r>
              <a:rPr lang="en-US" b="true" sz="3399">
                <a:solidFill>
                  <a:srgbClr val="1C75BC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el Performance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8D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6676" y="2111414"/>
            <a:ext cx="9578873" cy="7319178"/>
          </a:xfrm>
          <a:custGeom>
            <a:avLst/>
            <a:gdLst/>
            <a:ahLst/>
            <a:cxnLst/>
            <a:rect r="r" b="b" t="t" l="l"/>
            <a:pathLst>
              <a:path h="7319178" w="9578873">
                <a:moveTo>
                  <a:pt x="0" y="0"/>
                </a:moveTo>
                <a:lnTo>
                  <a:pt x="9578873" y="0"/>
                </a:lnTo>
                <a:lnTo>
                  <a:pt x="9578873" y="7319177"/>
                </a:lnTo>
                <a:lnTo>
                  <a:pt x="0" y="7319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1542" y="338060"/>
            <a:ext cx="3419025" cy="4114800"/>
          </a:xfrm>
          <a:custGeom>
            <a:avLst/>
            <a:gdLst/>
            <a:ahLst/>
            <a:cxnLst/>
            <a:rect r="r" b="b" t="t" l="l"/>
            <a:pathLst>
              <a:path h="4114800" w="3419025">
                <a:moveTo>
                  <a:pt x="0" y="0"/>
                </a:moveTo>
                <a:lnTo>
                  <a:pt x="3419024" y="0"/>
                </a:lnTo>
                <a:lnTo>
                  <a:pt x="3419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559" y="6164225"/>
            <a:ext cx="5074305" cy="4114800"/>
          </a:xfrm>
          <a:custGeom>
            <a:avLst/>
            <a:gdLst/>
            <a:ahLst/>
            <a:cxnLst/>
            <a:rect r="r" b="b" t="t" l="l"/>
            <a:pathLst>
              <a:path h="4114800" w="5074305">
                <a:moveTo>
                  <a:pt x="0" y="0"/>
                </a:moveTo>
                <a:lnTo>
                  <a:pt x="5074305" y="0"/>
                </a:lnTo>
                <a:lnTo>
                  <a:pt x="50743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88332" y="6158777"/>
            <a:ext cx="3673394" cy="4114800"/>
          </a:xfrm>
          <a:custGeom>
            <a:avLst/>
            <a:gdLst/>
            <a:ahLst/>
            <a:cxnLst/>
            <a:rect r="r" b="b" t="t" l="l"/>
            <a:pathLst>
              <a:path h="4114800" w="3673394">
                <a:moveTo>
                  <a:pt x="0" y="0"/>
                </a:moveTo>
                <a:lnTo>
                  <a:pt x="3673394" y="0"/>
                </a:lnTo>
                <a:lnTo>
                  <a:pt x="3673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56221" y="5849"/>
            <a:ext cx="4017541" cy="4114800"/>
          </a:xfrm>
          <a:custGeom>
            <a:avLst/>
            <a:gdLst/>
            <a:ahLst/>
            <a:cxnLst/>
            <a:rect r="r" b="b" t="t" l="l"/>
            <a:pathLst>
              <a:path h="4114800" w="4017541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6755" y="1573810"/>
            <a:ext cx="14974491" cy="664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35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Key Observations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35C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Classical ML mo</a:t>
            </a:r>
            <a:r>
              <a:rPr lang="en-US" sz="3399">
                <a:solidFill>
                  <a:srgbClr val="0035C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dels showed low recall, missing many high-risk patients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35C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Centralized TabTransformer improved accuracy but still struggled with recall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35C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Federated TabTransformer achieved the best overall performance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35C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Recall improved by +4.9%, and ROC-AUC by +0.1195 over centralized model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35C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Improvements achieved without sharing raw hospital data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35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Clinical Significance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35C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Higher recall means fewer missed readmission cases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35C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Federated learning enables privacy-preserving collaboration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35C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Demonstrates real-world feasibility for multi-hospital deployment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AA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768" y="6219270"/>
            <a:ext cx="4352192" cy="4114800"/>
          </a:xfrm>
          <a:custGeom>
            <a:avLst/>
            <a:gdLst/>
            <a:ahLst/>
            <a:cxnLst/>
            <a:rect r="r" b="b" t="t" l="l"/>
            <a:pathLst>
              <a:path h="4114800" w="4352192">
                <a:moveTo>
                  <a:pt x="0" y="0"/>
                </a:moveTo>
                <a:lnTo>
                  <a:pt x="4352193" y="0"/>
                </a:lnTo>
                <a:lnTo>
                  <a:pt x="43521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7627" y="1824305"/>
            <a:ext cx="9665951" cy="7433995"/>
          </a:xfrm>
          <a:custGeom>
            <a:avLst/>
            <a:gdLst/>
            <a:ahLst/>
            <a:cxnLst/>
            <a:rect r="r" b="b" t="t" l="l"/>
            <a:pathLst>
              <a:path h="7433995" w="9665951">
                <a:moveTo>
                  <a:pt x="0" y="0"/>
                </a:moveTo>
                <a:lnTo>
                  <a:pt x="9665951" y="0"/>
                </a:lnTo>
                <a:lnTo>
                  <a:pt x="9665951" y="7433995"/>
                </a:lnTo>
                <a:lnTo>
                  <a:pt x="0" y="743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0099" y="2026147"/>
            <a:ext cx="3785616" cy="8229600"/>
          </a:xfrm>
          <a:custGeom>
            <a:avLst/>
            <a:gdLst/>
            <a:ahLst/>
            <a:cxnLst/>
            <a:rect r="r" b="b" t="t" l="l"/>
            <a:pathLst>
              <a:path h="8229600" w="3785616">
                <a:moveTo>
                  <a:pt x="0" y="0"/>
                </a:moveTo>
                <a:lnTo>
                  <a:pt x="3785616" y="0"/>
                </a:lnTo>
                <a:lnTo>
                  <a:pt x="37856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6267" y="56650"/>
            <a:ext cx="3628505" cy="4114800"/>
          </a:xfrm>
          <a:custGeom>
            <a:avLst/>
            <a:gdLst/>
            <a:ahLst/>
            <a:cxnLst/>
            <a:rect r="r" b="b" t="t" l="l"/>
            <a:pathLst>
              <a:path h="4114800" w="3628505">
                <a:moveTo>
                  <a:pt x="0" y="0"/>
                </a:moveTo>
                <a:lnTo>
                  <a:pt x="3628506" y="0"/>
                </a:lnTo>
                <a:lnTo>
                  <a:pt x="3628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371" y="1410335"/>
            <a:ext cx="10841429" cy="844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Final </a:t>
            </a: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Algorithm Selected for This Project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After implementing, training, and evaluating multiple machine learning and deep learning models, the Federated TabTransformer using FedAvg was finalized as the optimal solution for 30-day diabetes readmission prediction.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Why Other Algorithms Were Not Finalized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Logistic Regression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Simple and fast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Failed to capture complex feature interactions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Very low recall → missed most high-risk patients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Random Forest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Better than Logistic Regression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Struggled with high-cardinality categorical features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Limited improvement in recall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75425" y="1238885"/>
            <a:ext cx="7866703" cy="904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XGBoost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Strong tree-base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model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Better performance than other classical ML models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Still insufficient recall for clinical use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Centralized TabTransformer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Captured complex feature interactions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Improved accuracy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Privacy issue due to centralized data requirement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Lower recall compared to federated version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364393" y="188282"/>
            <a:ext cx="6605206" cy="70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</a:pPr>
            <a:r>
              <a:rPr lang="en-US" sz="40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</a:t>
            </a:r>
            <a:r>
              <a:rPr lang="en-US" sz="40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ALIZED ALGORITHMS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A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9573" y="1706314"/>
            <a:ext cx="8790097" cy="8822178"/>
          </a:xfrm>
          <a:custGeom>
            <a:avLst/>
            <a:gdLst/>
            <a:ahLst/>
            <a:cxnLst/>
            <a:rect r="r" b="b" t="t" l="l"/>
            <a:pathLst>
              <a:path h="8822178" w="8790097">
                <a:moveTo>
                  <a:pt x="0" y="0"/>
                </a:moveTo>
                <a:lnTo>
                  <a:pt x="8790098" y="0"/>
                </a:lnTo>
                <a:lnTo>
                  <a:pt x="8790098" y="8822178"/>
                </a:lnTo>
                <a:lnTo>
                  <a:pt x="0" y="8822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02842" y="-78886"/>
            <a:ext cx="4984890" cy="4114800"/>
          </a:xfrm>
          <a:custGeom>
            <a:avLst/>
            <a:gdLst/>
            <a:ahLst/>
            <a:cxnLst/>
            <a:rect r="r" b="b" t="t" l="l"/>
            <a:pathLst>
              <a:path h="4114800" w="4984890">
                <a:moveTo>
                  <a:pt x="0" y="0"/>
                </a:moveTo>
                <a:lnTo>
                  <a:pt x="4984890" y="0"/>
                </a:lnTo>
                <a:lnTo>
                  <a:pt x="4984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52485" y="6172200"/>
            <a:ext cx="3239470" cy="4114800"/>
          </a:xfrm>
          <a:custGeom>
            <a:avLst/>
            <a:gdLst/>
            <a:ahLst/>
            <a:cxnLst/>
            <a:rect r="r" b="b" t="t" l="l"/>
            <a:pathLst>
              <a:path h="4114800" w="323947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697879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2370" y="638810"/>
            <a:ext cx="8035052" cy="964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Finalize</a:t>
            </a: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 Model</a:t>
            </a:r>
          </a:p>
          <a:p>
            <a:pPr algn="l">
              <a:lnSpc>
                <a:spcPts val="4759"/>
              </a:lnSpc>
            </a:pPr>
            <a:r>
              <a:rPr lang="en-US" b="true" sz="339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Federated TabTransformer with FedAvg</a:t>
            </a:r>
          </a:p>
          <a:p>
            <a:pPr algn="l">
              <a:lnSpc>
                <a:spcPts val="4759"/>
              </a:lnSpc>
            </a:pPr>
            <a:r>
              <a:rPr lang="en-US" b="true" sz="339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Final Model Architecture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TabTransformer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Categorical feature embeddings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Multi-head self-attention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Transformer encoder layers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Federated Learning (FedAvg)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5 simulated hospital clients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Local training at each hospital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Secure weight aggregation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Explainable AI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SHAP for global explanations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LIME for patient-level explanations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283462" y="638810"/>
            <a:ext cx="8593388" cy="904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Why Fe</a:t>
            </a: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derated TabTransformer Was Finalized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Achieved highest recall and F1-score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Improved ROC-AUC significantly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Preserves patient privacy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Handles real-world hospital data heterogeneity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Provides clinically interpretable explanations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Final Decision Justification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“</a:t>
            </a: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The Federated TabTransformer offers the best balance between prediction accuracy, clinical sensitivity, privacy preservation, and interpretability, making it suitable for real-world healthcare deployment.”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6C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3867" y="1983792"/>
            <a:ext cx="6868568" cy="8124113"/>
          </a:xfrm>
          <a:custGeom>
            <a:avLst/>
            <a:gdLst/>
            <a:ahLst/>
            <a:cxnLst/>
            <a:rect r="r" b="b" t="t" l="l"/>
            <a:pathLst>
              <a:path h="8124113" w="6868568">
                <a:moveTo>
                  <a:pt x="0" y="0"/>
                </a:moveTo>
                <a:lnTo>
                  <a:pt x="6868568" y="0"/>
                </a:lnTo>
                <a:lnTo>
                  <a:pt x="6868568" y="8124113"/>
                </a:lnTo>
                <a:lnTo>
                  <a:pt x="0" y="8124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65228" y="-6883"/>
            <a:ext cx="3583617" cy="4114800"/>
          </a:xfrm>
          <a:custGeom>
            <a:avLst/>
            <a:gdLst/>
            <a:ahLst/>
            <a:cxnLst/>
            <a:rect r="r" b="b" t="t" l="l"/>
            <a:pathLst>
              <a:path h="4114800" w="3583617">
                <a:moveTo>
                  <a:pt x="0" y="0"/>
                </a:moveTo>
                <a:lnTo>
                  <a:pt x="3583617" y="0"/>
                </a:lnTo>
                <a:lnTo>
                  <a:pt x="3583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91719" y="247246"/>
            <a:ext cx="4705073" cy="4114800"/>
          </a:xfrm>
          <a:custGeom>
            <a:avLst/>
            <a:gdLst/>
            <a:ahLst/>
            <a:cxnLst/>
            <a:rect r="r" b="b" t="t" l="l"/>
            <a:pathLst>
              <a:path h="4114800" w="4705073">
                <a:moveTo>
                  <a:pt x="0" y="0"/>
                </a:moveTo>
                <a:lnTo>
                  <a:pt x="4705073" y="0"/>
                </a:lnTo>
                <a:lnTo>
                  <a:pt x="47050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5322" y="1238885"/>
            <a:ext cx="17525614" cy="904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Model Performance Evaluation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performance of the finalize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model is evaluated using clinically meaningful metrics. Since the dataset is highly imbalanced, accuracy alone is not sufficient. Greater emphasis is placed on Recall, F1-score, and ROC-AUC.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Baseline (Centralized TabTransformer) Performance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Accuracy: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85.82%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Precision: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0.22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Recall: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0.1033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F1-Score: 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0.1398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ROC-AUC: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0.6482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</a:t>
            </a: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Observation: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 accuracy is misleading due to class imbalance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 recall → many high-risk patients are missed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Not suitable for clinical deployment alone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884092" y="5829617"/>
            <a:ext cx="3403908" cy="4645532"/>
          </a:xfrm>
          <a:custGeom>
            <a:avLst/>
            <a:gdLst/>
            <a:ahLst/>
            <a:cxnLst/>
            <a:rect r="r" b="b" t="t" l="l"/>
            <a:pathLst>
              <a:path h="4645532" w="3403908">
                <a:moveTo>
                  <a:pt x="0" y="0"/>
                </a:moveTo>
                <a:lnTo>
                  <a:pt x="3403908" y="0"/>
                </a:lnTo>
                <a:lnTo>
                  <a:pt x="3403908" y="4645532"/>
                </a:lnTo>
                <a:lnTo>
                  <a:pt x="0" y="4645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74543" y="141605"/>
            <a:ext cx="361414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ACCURACY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81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7272669" y="1028700"/>
          <a:ext cx="7543800" cy="3143250"/>
        </p:xfrm>
        <a:graphic>
          <a:graphicData uri="http://schemas.openxmlformats.org/presentationml/2006/ole">
            <p:oleObj imgW="9042400" imgH="4648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441023" y="1522110"/>
            <a:ext cx="10893819" cy="7736190"/>
          </a:xfrm>
          <a:custGeom>
            <a:avLst/>
            <a:gdLst/>
            <a:ahLst/>
            <a:cxnLst/>
            <a:rect r="r" b="b" t="t" l="l"/>
            <a:pathLst>
              <a:path h="7736190" w="10893819">
                <a:moveTo>
                  <a:pt x="0" y="0"/>
                </a:moveTo>
                <a:lnTo>
                  <a:pt x="10893819" y="0"/>
                </a:lnTo>
                <a:lnTo>
                  <a:pt x="10893819" y="7736190"/>
                </a:lnTo>
                <a:lnTo>
                  <a:pt x="0" y="773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66452" y="6511518"/>
            <a:ext cx="3048528" cy="3559852"/>
          </a:xfrm>
          <a:custGeom>
            <a:avLst/>
            <a:gdLst/>
            <a:ahLst/>
            <a:cxnLst/>
            <a:rect r="r" b="b" t="t" l="l"/>
            <a:pathLst>
              <a:path h="3559852" w="3048528">
                <a:moveTo>
                  <a:pt x="0" y="0"/>
                </a:moveTo>
                <a:lnTo>
                  <a:pt x="3048528" y="0"/>
                </a:lnTo>
                <a:lnTo>
                  <a:pt x="3048528" y="3559852"/>
                </a:lnTo>
                <a:lnTo>
                  <a:pt x="0" y="3559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57049" y="-58290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72669" y="4574807"/>
            <a:ext cx="10267493" cy="54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Clinical</a:t>
            </a: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Significance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Higher recall = fewer missed high-risk patients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Higher ROC-AUC = better risk separation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Federated model is safer and more reliable for hospitals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Conclusion: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The Federated TabTransformer achieves better clinical accuracy, not just numerical accuracy.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7216" y="88198"/>
            <a:ext cx="7015453" cy="1084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Final Model (Fe</a:t>
            </a: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derated TabTransformer – FedAvg) Performance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Accuracy: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89.34%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Precision: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Improved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Recall: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0.1523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F1-Score: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0.2419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ROC-AUC: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0.7678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Observation: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Significant improvement in recall and F1-score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Better identification of high-risk patients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Strong improvement in ROC-AUC shows better discrimination ability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272669" y="88198"/>
            <a:ext cx="656951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erformance Improvement Summary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13673" y="857155"/>
            <a:ext cx="6956470" cy="9735517"/>
          </a:xfrm>
          <a:custGeom>
            <a:avLst/>
            <a:gdLst/>
            <a:ahLst/>
            <a:cxnLst/>
            <a:rect r="r" b="b" t="t" l="l"/>
            <a:pathLst>
              <a:path h="9735517" w="6956470">
                <a:moveTo>
                  <a:pt x="0" y="0"/>
                </a:moveTo>
                <a:lnTo>
                  <a:pt x="6956470" y="0"/>
                </a:lnTo>
                <a:lnTo>
                  <a:pt x="6956470" y="9735517"/>
                </a:lnTo>
                <a:lnTo>
                  <a:pt x="0" y="9735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0711" y="-786210"/>
            <a:ext cx="4246041" cy="4114800"/>
          </a:xfrm>
          <a:custGeom>
            <a:avLst/>
            <a:gdLst/>
            <a:ahLst/>
            <a:cxnLst/>
            <a:rect r="r" b="b" t="t" l="l"/>
            <a:pathLst>
              <a:path h="4114800" w="4246041">
                <a:moveTo>
                  <a:pt x="0" y="0"/>
                </a:moveTo>
                <a:lnTo>
                  <a:pt x="4246042" y="0"/>
                </a:lnTo>
                <a:lnTo>
                  <a:pt x="4246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00550" y="675294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737" y="-320308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064" y="895350"/>
            <a:ext cx="18160936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Key Mo</a:t>
            </a: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difications Introduced in This Project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improve predictive performance, privacy, and clinical usability, several important modifications were applied compared to traditional approaches.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064" y="2793320"/>
            <a:ext cx="9016936" cy="69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4"/>
              </a:lnSpc>
            </a:pPr>
            <a:r>
              <a:rPr lang="en-US" sz="303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1. </a:t>
            </a:r>
            <a:r>
              <a:rPr lang="en-US" sz="303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From Classical ML to Transformer-Base</a:t>
            </a:r>
            <a:r>
              <a:rPr lang="en-US" b="true" sz="303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 Modeling</a:t>
            </a:r>
          </a:p>
          <a:p>
            <a:pPr algn="just">
              <a:lnSpc>
                <a:spcPts val="4244"/>
              </a:lnSpc>
            </a:pPr>
            <a:r>
              <a:rPr lang="en-US" b="true" sz="3031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Before</a:t>
            </a:r>
          </a:p>
          <a:p>
            <a:pPr algn="just" marL="654496" indent="-327248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Logistic Regression</a:t>
            </a:r>
          </a:p>
          <a:p>
            <a:pPr algn="just" marL="654496" indent="-327248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Random Forest</a:t>
            </a:r>
          </a:p>
          <a:p>
            <a:pPr algn="just" marL="654496" indent="-327248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XGBoost</a:t>
            </a:r>
          </a:p>
          <a:p>
            <a:pPr algn="just" marL="654496" indent="-327248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Shallow Neural Networks</a:t>
            </a:r>
          </a:p>
          <a:p>
            <a:pPr algn="just">
              <a:lnSpc>
                <a:spcPts val="4244"/>
              </a:lnSpc>
            </a:pPr>
            <a:r>
              <a:rPr lang="en-US" b="true" sz="3031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Modification</a:t>
            </a:r>
          </a:p>
          <a:p>
            <a:pPr algn="just" marL="654496" indent="-327248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Replaced with TabTransformer</a:t>
            </a:r>
          </a:p>
          <a:p>
            <a:pPr algn="just">
              <a:lnSpc>
                <a:spcPts val="4244"/>
              </a:lnSpc>
            </a:pPr>
            <a:r>
              <a:rPr lang="en-US" b="true" sz="3031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Why?</a:t>
            </a:r>
          </a:p>
          <a:p>
            <a:pPr algn="just" marL="654496" indent="-327248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Handles high-cardinality categorical features</a:t>
            </a:r>
          </a:p>
          <a:p>
            <a:pPr algn="just" marL="654496" indent="-327248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Learns complex feature interactions</a:t>
            </a:r>
          </a:p>
          <a:p>
            <a:pPr algn="just" marL="654496" indent="-327248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Captures non-linear relationships in EHR data</a:t>
            </a:r>
          </a:p>
          <a:p>
            <a:pPr algn="just">
              <a:lnSpc>
                <a:spcPts val="424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783558" y="2793320"/>
            <a:ext cx="7899289" cy="751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1"/>
              </a:lnSpc>
            </a:pPr>
            <a:r>
              <a:rPr lang="en-US" sz="302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2. </a:t>
            </a:r>
            <a:r>
              <a:rPr lang="en-US" sz="302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Centralize</a:t>
            </a:r>
            <a:r>
              <a:rPr lang="en-US" sz="302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 Learning → Federated Learning (FedAvg)</a:t>
            </a:r>
          </a:p>
          <a:p>
            <a:pPr algn="l">
              <a:lnSpc>
                <a:spcPts val="4241"/>
              </a:lnSpc>
            </a:pPr>
            <a:r>
              <a:rPr lang="en-US" b="true" sz="302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Before</a:t>
            </a:r>
          </a:p>
          <a:p>
            <a:pPr algn="l" marL="654140" indent="-32707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All hospital data combined in one location</a:t>
            </a:r>
          </a:p>
          <a:p>
            <a:pPr algn="l" marL="654140" indent="-32707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Privacy risk and unrealistic deployment</a:t>
            </a:r>
          </a:p>
          <a:p>
            <a:pPr algn="l">
              <a:lnSpc>
                <a:spcPts val="4241"/>
              </a:lnSpc>
            </a:pPr>
            <a:r>
              <a:rPr lang="en-US" b="true" sz="302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Modification</a:t>
            </a:r>
          </a:p>
          <a:p>
            <a:pPr algn="l" marL="654140" indent="-32707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Introduced Federated Learning with FedAvg</a:t>
            </a:r>
          </a:p>
          <a:p>
            <a:pPr algn="l" marL="654140" indent="-32707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Simulated 5 hospital clients</a:t>
            </a:r>
          </a:p>
          <a:p>
            <a:pPr algn="l">
              <a:lnSpc>
                <a:spcPts val="4241"/>
              </a:lnSpc>
            </a:pPr>
            <a:r>
              <a:rPr lang="en-US" b="true" sz="302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Benefits</a:t>
            </a:r>
          </a:p>
          <a:p>
            <a:pPr algn="l" marL="654140" indent="-32707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 raw data sharing</a:t>
            </a:r>
          </a:p>
          <a:p>
            <a:pPr algn="l" marL="654140" indent="-32707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Privacy-preserving training</a:t>
            </a:r>
          </a:p>
          <a:p>
            <a:pPr algn="l" marL="654140" indent="-327070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Better generalization across hospitals</a:t>
            </a:r>
          </a:p>
          <a:p>
            <a:pPr algn="l">
              <a:lnSpc>
                <a:spcPts val="424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124543" y="28326"/>
            <a:ext cx="6038915" cy="100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9"/>
              </a:lnSpc>
            </a:pPr>
            <a:r>
              <a:rPr lang="en-US" sz="5842" b="true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MODIFIC</a:t>
            </a:r>
            <a:r>
              <a:rPr lang="en-US" b="true" sz="5842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ATIONS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AA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15762" y="5533123"/>
            <a:ext cx="5275385" cy="4114800"/>
          </a:xfrm>
          <a:custGeom>
            <a:avLst/>
            <a:gdLst/>
            <a:ahLst/>
            <a:cxnLst/>
            <a:rect r="r" b="b" t="t" l="l"/>
            <a:pathLst>
              <a:path h="4114800" w="5275385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8428" y="1623776"/>
            <a:ext cx="8351145" cy="6574629"/>
          </a:xfrm>
          <a:custGeom>
            <a:avLst/>
            <a:gdLst/>
            <a:ahLst/>
            <a:cxnLst/>
            <a:rect r="r" b="b" t="t" l="l"/>
            <a:pathLst>
              <a:path h="6574629" w="8351145">
                <a:moveTo>
                  <a:pt x="0" y="0"/>
                </a:moveTo>
                <a:lnTo>
                  <a:pt x="8351144" y="0"/>
                </a:lnTo>
                <a:lnTo>
                  <a:pt x="8351144" y="6574629"/>
                </a:lnTo>
                <a:lnTo>
                  <a:pt x="0" y="6574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88295" y="-114300"/>
            <a:ext cx="10065607" cy="1084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6"/>
              </a:lnSpc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5. </a:t>
            </a:r>
            <a:r>
              <a:rPr lang="en-US" sz="294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Explainability Integration (XAI)</a:t>
            </a:r>
          </a:p>
          <a:p>
            <a:pPr algn="just">
              <a:lnSpc>
                <a:spcPts val="4116"/>
              </a:lnSpc>
            </a:pPr>
            <a:r>
              <a:rPr lang="en-US" b="true" sz="294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Before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Bl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ack-box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p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ediction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</a:t>
            </a:r>
          </a:p>
          <a:p>
            <a:pPr algn="just">
              <a:lnSpc>
                <a:spcPts val="4116"/>
              </a:lnSpc>
            </a:pPr>
            <a:r>
              <a:rPr lang="en-US" b="true" sz="294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Modification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Integrat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SHAP (gl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obal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explanation)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ntegr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ated L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IME (local explanation)</a:t>
            </a:r>
          </a:p>
          <a:p>
            <a:pPr algn="just">
              <a:lnSpc>
                <a:spcPts val="4116"/>
              </a:lnSpc>
            </a:pPr>
            <a:r>
              <a:rPr lang="en-US" b="true" sz="294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Benefits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Clinically interpretable p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dictions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Increased trust in AI decisions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atient-level justification</a:t>
            </a:r>
          </a:p>
          <a:p>
            <a:pPr algn="just">
              <a:lnSpc>
                <a:spcPts val="4116"/>
              </a:lnSpc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6. </a:t>
            </a:r>
            <a:r>
              <a:rPr lang="en-US" b="true" sz="294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Evaluation Strategy Enhancement</a:t>
            </a:r>
          </a:p>
          <a:p>
            <a:pPr algn="just">
              <a:lnSpc>
                <a:spcPts val="4116"/>
              </a:lnSpc>
            </a:pPr>
            <a:r>
              <a:rPr lang="en-US" b="true" sz="294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Before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Accuracy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-f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ocused evaluation</a:t>
            </a:r>
          </a:p>
          <a:p>
            <a:pPr algn="just">
              <a:lnSpc>
                <a:spcPts val="4116"/>
              </a:lnSpc>
            </a:pPr>
            <a:r>
              <a:rPr lang="en-US" b="true" sz="294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Modification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Emphasis on:</a:t>
            </a:r>
          </a:p>
          <a:p>
            <a:pPr algn="just" marL="1269492" indent="-423164" lvl="2">
              <a:lnSpc>
                <a:spcPts val="4116"/>
              </a:lnSpc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Recall</a:t>
            </a:r>
          </a:p>
          <a:p>
            <a:pPr algn="just" marL="1269492" indent="-423164" lvl="2">
              <a:lnSpc>
                <a:spcPts val="4116"/>
              </a:lnSpc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F1-score</a:t>
            </a:r>
          </a:p>
          <a:p>
            <a:pPr algn="just" marL="1269492" indent="-423164" lvl="2">
              <a:lnSpc>
                <a:spcPts val="4116"/>
              </a:lnSpc>
              <a:buFont typeface="Arial"/>
              <a:buChar char="⚬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ROC-AUC</a:t>
            </a:r>
          </a:p>
          <a:p>
            <a:pPr algn="just">
              <a:lnSpc>
                <a:spcPts val="4116"/>
              </a:lnSpc>
            </a:pPr>
            <a:r>
              <a:rPr lang="en-US" b="true" sz="294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R</a:t>
            </a:r>
            <a:r>
              <a:rPr lang="en-US" b="true" sz="294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eason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Missing a high-risk pati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  <a:r>
              <a:rPr lang="en-US" sz="29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nt is costlier than false alarms</a:t>
            </a:r>
          </a:p>
          <a:p>
            <a:pPr algn="just">
              <a:lnSpc>
                <a:spcPts val="411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60565" y="0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242" y="113723"/>
            <a:ext cx="7820022" cy="1032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5"/>
              </a:lnSpc>
            </a:pPr>
            <a:r>
              <a:rPr lang="en-US" sz="293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3. Handling Severe Class Imbalance</a:t>
            </a:r>
          </a:p>
          <a:p>
            <a:pPr algn="just">
              <a:lnSpc>
                <a:spcPts val="4115"/>
              </a:lnSpc>
            </a:pPr>
            <a:r>
              <a:rPr lang="en-US" b="true" sz="293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Problem</a:t>
            </a:r>
          </a:p>
          <a:p>
            <a:pPr algn="just" marL="634697" indent="-317349" lvl="1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Only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11.16% p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tie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ead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itt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within 30 d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</a:t>
            </a:r>
          </a:p>
          <a:p>
            <a:pPr algn="just">
              <a:lnSpc>
                <a:spcPts val="4115"/>
              </a:lnSpc>
            </a:pPr>
            <a:r>
              <a:rPr lang="en-US" b="true" sz="293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Modification</a:t>
            </a:r>
          </a:p>
          <a:p>
            <a:pPr algn="just" marL="634697" indent="-317349" lvl="1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Appli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OTE 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 train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ing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data</a:t>
            </a:r>
          </a:p>
          <a:p>
            <a:pPr algn="just">
              <a:lnSpc>
                <a:spcPts val="4115"/>
              </a:lnSpc>
            </a:pPr>
            <a:r>
              <a:rPr lang="en-US" b="true" sz="293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Impact</a:t>
            </a:r>
          </a:p>
          <a:p>
            <a:pPr algn="just" marL="634697" indent="-317349" lvl="1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Improv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recall and F1-sc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ore</a:t>
            </a:r>
          </a:p>
          <a:p>
            <a:pPr algn="just" marL="634697" indent="-317349" lvl="1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Reduced bias toward majority class</a:t>
            </a:r>
          </a:p>
          <a:p>
            <a:pPr algn="just">
              <a:lnSpc>
                <a:spcPts val="4115"/>
              </a:lnSpc>
            </a:pPr>
            <a:r>
              <a:rPr lang="en-US" b="true" sz="293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4. Feature Representation Improvements</a:t>
            </a:r>
          </a:p>
          <a:p>
            <a:pPr algn="just">
              <a:lnSpc>
                <a:spcPts val="4115"/>
              </a:lnSpc>
            </a:pPr>
            <a:r>
              <a:rPr lang="en-US" b="true" sz="293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Before</a:t>
            </a:r>
          </a:p>
          <a:p>
            <a:pPr algn="just" marL="634697" indent="-317349" lvl="1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One-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hot encoding (high dimensional, sparse)</a:t>
            </a:r>
          </a:p>
          <a:p>
            <a:pPr algn="just">
              <a:lnSpc>
                <a:spcPts val="4115"/>
              </a:lnSpc>
            </a:pPr>
            <a:r>
              <a:rPr lang="en-US" b="true" sz="293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Modification</a:t>
            </a:r>
          </a:p>
          <a:p>
            <a:pPr algn="just" marL="634697" indent="-317349" lvl="1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Embedding-based representation for categorical features</a:t>
            </a:r>
          </a:p>
          <a:p>
            <a:pPr algn="just">
              <a:lnSpc>
                <a:spcPts val="4115"/>
              </a:lnSpc>
            </a:pPr>
            <a:r>
              <a:rPr lang="en-US" b="true" sz="293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B</a:t>
            </a:r>
            <a:r>
              <a:rPr lang="en-US" b="true" sz="2939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enefits</a:t>
            </a:r>
          </a:p>
          <a:p>
            <a:pPr algn="just" marL="634697" indent="-317349" lvl="1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Compact representation</a:t>
            </a:r>
          </a:p>
          <a:p>
            <a:pPr algn="just" marL="634697" indent="-317349" lvl="1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Sem</a:t>
            </a: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antic similarity learning</a:t>
            </a:r>
          </a:p>
          <a:p>
            <a:pPr algn="just" marL="634697" indent="-317349" lvl="1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Better convergence</a:t>
            </a:r>
          </a:p>
          <a:p>
            <a:pPr algn="just">
              <a:lnSpc>
                <a:spcPts val="411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1829" y="442078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DE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8191" y="1763547"/>
            <a:ext cx="11091618" cy="6046333"/>
          </a:xfrm>
          <a:custGeom>
            <a:avLst/>
            <a:gdLst/>
            <a:ahLst/>
            <a:cxnLst/>
            <a:rect r="r" b="b" t="t" l="l"/>
            <a:pathLst>
              <a:path h="6046333" w="11091618">
                <a:moveTo>
                  <a:pt x="0" y="0"/>
                </a:moveTo>
                <a:lnTo>
                  <a:pt x="11091618" y="0"/>
                </a:lnTo>
                <a:lnTo>
                  <a:pt x="11091618" y="6046334"/>
                </a:lnTo>
                <a:lnTo>
                  <a:pt x="0" y="604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88" y="-350887"/>
            <a:ext cx="5370094" cy="5318607"/>
          </a:xfrm>
          <a:custGeom>
            <a:avLst/>
            <a:gdLst/>
            <a:ahLst/>
            <a:cxnLst/>
            <a:rect r="r" b="b" t="t" l="l"/>
            <a:pathLst>
              <a:path h="5318607" w="5370094">
                <a:moveTo>
                  <a:pt x="0" y="0"/>
                </a:moveTo>
                <a:lnTo>
                  <a:pt x="5370094" y="0"/>
                </a:lnTo>
                <a:lnTo>
                  <a:pt x="5370094" y="5318607"/>
                </a:lnTo>
                <a:lnTo>
                  <a:pt x="0" y="5318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47844" y="5215462"/>
            <a:ext cx="5370094" cy="5318607"/>
          </a:xfrm>
          <a:custGeom>
            <a:avLst/>
            <a:gdLst/>
            <a:ahLst/>
            <a:cxnLst/>
            <a:rect r="r" b="b" t="t" l="l"/>
            <a:pathLst>
              <a:path h="5318607" w="5370094">
                <a:moveTo>
                  <a:pt x="0" y="0"/>
                </a:moveTo>
                <a:lnTo>
                  <a:pt x="5370093" y="0"/>
                </a:lnTo>
                <a:lnTo>
                  <a:pt x="5370093" y="5318607"/>
                </a:lnTo>
                <a:lnTo>
                  <a:pt x="0" y="5318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69640" y="0"/>
            <a:ext cx="4017541" cy="4114800"/>
          </a:xfrm>
          <a:custGeom>
            <a:avLst/>
            <a:gdLst/>
            <a:ahLst/>
            <a:cxnLst/>
            <a:rect r="r" b="b" t="t" l="l"/>
            <a:pathLst>
              <a:path h="4114800" w="4017541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651" y="306543"/>
            <a:ext cx="2498806" cy="4114800"/>
          </a:xfrm>
          <a:custGeom>
            <a:avLst/>
            <a:gdLst/>
            <a:ahLst/>
            <a:cxnLst/>
            <a:rect r="r" b="b" t="t" l="l"/>
            <a:pathLst>
              <a:path h="4114800" w="2498806">
                <a:moveTo>
                  <a:pt x="0" y="0"/>
                </a:moveTo>
                <a:lnTo>
                  <a:pt x="2498806" y="0"/>
                </a:lnTo>
                <a:lnTo>
                  <a:pt x="24988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3331" y="5880432"/>
            <a:ext cx="5847907" cy="4114800"/>
          </a:xfrm>
          <a:custGeom>
            <a:avLst/>
            <a:gdLst/>
            <a:ahLst/>
            <a:cxnLst/>
            <a:rect r="r" b="b" t="t" l="l"/>
            <a:pathLst>
              <a:path h="4114800" w="5847907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22738" y="7790632"/>
            <a:ext cx="4246041" cy="4114800"/>
          </a:xfrm>
          <a:custGeom>
            <a:avLst/>
            <a:gdLst/>
            <a:ahLst/>
            <a:cxnLst/>
            <a:rect r="r" b="b" t="t" l="l"/>
            <a:pathLst>
              <a:path h="4114800" w="4246041">
                <a:moveTo>
                  <a:pt x="0" y="0"/>
                </a:moveTo>
                <a:lnTo>
                  <a:pt x="4246041" y="0"/>
                </a:lnTo>
                <a:lnTo>
                  <a:pt x="4246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88562" y="-574437"/>
            <a:ext cx="5574236" cy="4114800"/>
          </a:xfrm>
          <a:custGeom>
            <a:avLst/>
            <a:gdLst/>
            <a:ahLst/>
            <a:cxnLst/>
            <a:rect r="r" b="b" t="t" l="l"/>
            <a:pathLst>
              <a:path h="4114800" w="5574236">
                <a:moveTo>
                  <a:pt x="0" y="0"/>
                </a:moveTo>
                <a:lnTo>
                  <a:pt x="5574237" y="0"/>
                </a:lnTo>
                <a:lnTo>
                  <a:pt x="55742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65405" y="63505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69969" y="3461472"/>
            <a:ext cx="6984087" cy="364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Overall Impact of Modifications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Improved clinical reliability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Better privacy protection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More explainable predictions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Realistic multi-hospital simulation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C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2420" y="2120909"/>
            <a:ext cx="9303301" cy="8372971"/>
          </a:xfrm>
          <a:custGeom>
            <a:avLst/>
            <a:gdLst/>
            <a:ahLst/>
            <a:cxnLst/>
            <a:rect r="r" b="b" t="t" l="l"/>
            <a:pathLst>
              <a:path h="8372971" w="9303301">
                <a:moveTo>
                  <a:pt x="0" y="0"/>
                </a:moveTo>
                <a:lnTo>
                  <a:pt x="9303301" y="0"/>
                </a:lnTo>
                <a:lnTo>
                  <a:pt x="9303301" y="8372971"/>
                </a:lnTo>
                <a:lnTo>
                  <a:pt x="0" y="837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67776" y="6782589"/>
            <a:ext cx="3501321" cy="4114800"/>
          </a:xfrm>
          <a:custGeom>
            <a:avLst/>
            <a:gdLst/>
            <a:ahLst/>
            <a:cxnLst/>
            <a:rect r="r" b="b" t="t" l="l"/>
            <a:pathLst>
              <a:path h="4114800" w="3501321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65587" y="219757"/>
            <a:ext cx="1987427" cy="1210524"/>
          </a:xfrm>
          <a:custGeom>
            <a:avLst/>
            <a:gdLst/>
            <a:ahLst/>
            <a:cxnLst/>
            <a:rect r="r" b="b" t="t" l="l"/>
            <a:pathLst>
              <a:path h="1210524" w="1987427">
                <a:moveTo>
                  <a:pt x="0" y="0"/>
                </a:moveTo>
                <a:lnTo>
                  <a:pt x="1987426" y="0"/>
                </a:lnTo>
                <a:lnTo>
                  <a:pt x="1987426" y="1210524"/>
                </a:lnTo>
                <a:lnTo>
                  <a:pt x="0" y="1210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9510" y="69356"/>
            <a:ext cx="2154659" cy="4114800"/>
          </a:xfrm>
          <a:custGeom>
            <a:avLst/>
            <a:gdLst/>
            <a:ahLst/>
            <a:cxnLst/>
            <a:rect r="r" b="b" t="t" l="l"/>
            <a:pathLst>
              <a:path h="4114800" w="2154659">
                <a:moveTo>
                  <a:pt x="0" y="0"/>
                </a:moveTo>
                <a:lnTo>
                  <a:pt x="2154658" y="0"/>
                </a:lnTo>
                <a:lnTo>
                  <a:pt x="2154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4556" y="2934187"/>
            <a:ext cx="8378666" cy="724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915" b="true">
                <a:solidFill>
                  <a:srgbClr val="09968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1. Temporal &amp; Sequential Data Integration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Current Limitation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 is static (no time-series recor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ds)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Future Plan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Include:</a:t>
            </a:r>
          </a:p>
          <a:p>
            <a:pPr algn="l" marL="1259077" indent="-419692" lvl="2">
              <a:lnSpc>
                <a:spcPts val="4082"/>
              </a:lnSpc>
              <a:buFont typeface="Arial"/>
              <a:buChar char="⚬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Medication change timelines</a:t>
            </a:r>
          </a:p>
          <a:p>
            <a:pPr algn="l" marL="1259077" indent="-419692" lvl="2">
              <a:lnSpc>
                <a:spcPts val="4082"/>
              </a:lnSpc>
              <a:buFont typeface="Arial"/>
              <a:buChar char="⚬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Lab value trends (HbA1c, glucose)</a:t>
            </a:r>
          </a:p>
          <a:p>
            <a:pPr algn="l" marL="1259077" indent="-419692" lvl="2">
              <a:lnSpc>
                <a:spcPts val="4082"/>
              </a:lnSpc>
              <a:buFont typeface="Arial"/>
              <a:buChar char="⚬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Multiple visit history per patient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Possible Models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Temporal Transformers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LSTM / GRU hybrid models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Expected Benefit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Earlier and more accurate readmission prediction</a:t>
            </a:r>
          </a:p>
          <a:p>
            <a:pPr algn="l">
              <a:lnSpc>
                <a:spcPts val="408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8242" y="895350"/>
            <a:ext cx="18139758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9968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Planned Enhancements and Extensions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Although the current system shows strong performance, several clear improvement directions are identified for the next phase of work.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61460" y="2934187"/>
            <a:ext cx="7398901" cy="56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915" b="true">
                <a:solidFill>
                  <a:srgbClr val="09968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2. Advanced Federated Learning Techniques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Current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edAvg (basic aggregation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Future Enhancements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edProx → handles non-IID hospital data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Personalized FL → hospital-specific tuning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Secure aggregation → stronger privacy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Benefit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etter performance per hospital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Stronger privacy guarantees</a:t>
            </a:r>
          </a:p>
          <a:p>
            <a:pPr algn="l">
              <a:lnSpc>
                <a:spcPts val="408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969746" y="-158760"/>
            <a:ext cx="5647611" cy="118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4"/>
              </a:lnSpc>
            </a:pPr>
            <a:r>
              <a:rPr lang="en-US" sz="6874">
                <a:solidFill>
                  <a:srgbClr val="099688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FUTURE WORK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745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66808" y="1679167"/>
            <a:ext cx="9162111" cy="887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6932" indent="-308466" lvl="1">
              <a:lnSpc>
                <a:spcPts val="4457"/>
              </a:lnSpc>
              <a:buFont typeface="Arial"/>
              <a:buChar char="•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Diabetes is a long-term chronic disease that often leads to repeated hospital admissions</a:t>
            </a:r>
          </a:p>
          <a:p>
            <a:pPr algn="just" marL="616932" indent="-308466" lvl="1">
              <a:lnSpc>
                <a:spcPts val="4457"/>
              </a:lnSpc>
              <a:buFont typeface="Arial"/>
              <a:buChar char="•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30-day</a:t>
            </a: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h</a:t>
            </a: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ospital readmission is a key indicator of:</a:t>
            </a:r>
          </a:p>
          <a:p>
            <a:pPr algn="just" marL="1233864" indent="-411288" lvl="2">
              <a:lnSpc>
                <a:spcPts val="4457"/>
              </a:lnSpc>
              <a:buFont typeface="Arial"/>
              <a:buChar char="⚬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Quality of patient care</a:t>
            </a:r>
          </a:p>
          <a:p>
            <a:pPr algn="just" marL="1233864" indent="-411288" lvl="2">
              <a:lnSpc>
                <a:spcPts val="4457"/>
              </a:lnSpc>
              <a:buFont typeface="Arial"/>
              <a:buChar char="⚬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Effectiveness of treatment and discharge planning</a:t>
            </a:r>
          </a:p>
          <a:p>
            <a:pPr algn="just" marL="616932" indent="-308466" lvl="1">
              <a:lnSpc>
                <a:spcPts val="4457"/>
              </a:lnSpc>
              <a:buFont typeface="Arial"/>
              <a:buChar char="•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Hig</a:t>
            </a: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 readmission rates increase:</a:t>
            </a:r>
          </a:p>
          <a:p>
            <a:pPr algn="just" marL="1233864" indent="-411288" lvl="2">
              <a:lnSpc>
                <a:spcPts val="4457"/>
              </a:lnSpc>
              <a:buFont typeface="Arial"/>
              <a:buChar char="⚬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Hospital workload</a:t>
            </a:r>
          </a:p>
          <a:p>
            <a:pPr algn="just" marL="1233864" indent="-411288" lvl="2">
              <a:lnSpc>
                <a:spcPts val="4457"/>
              </a:lnSpc>
              <a:buFont typeface="Arial"/>
              <a:buChar char="⚬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Healthcare costs</a:t>
            </a:r>
          </a:p>
          <a:p>
            <a:pPr algn="just" marL="1233864" indent="-411288" lvl="2">
              <a:lnSpc>
                <a:spcPts val="4457"/>
              </a:lnSpc>
              <a:buFont typeface="Arial"/>
              <a:buChar char="⚬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Patient complications and mortality risk</a:t>
            </a:r>
          </a:p>
          <a:p>
            <a:pPr algn="just" marL="616932" indent="-308466" lvl="1">
              <a:lnSpc>
                <a:spcPts val="4457"/>
              </a:lnSpc>
              <a:buFont typeface="Arial"/>
              <a:buChar char="•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Electronic Health Records (EHRs) contain rich clinical data, but:</a:t>
            </a:r>
          </a:p>
          <a:p>
            <a:pPr algn="just" marL="1233864" indent="-411288" lvl="2">
              <a:lnSpc>
                <a:spcPts val="4457"/>
              </a:lnSpc>
              <a:buFont typeface="Arial"/>
              <a:buChar char="⚬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 is high-dimensional</a:t>
            </a:r>
          </a:p>
          <a:p>
            <a:pPr algn="just" marL="1233864" indent="-411288" lvl="2">
              <a:lnSpc>
                <a:spcPts val="4457"/>
              </a:lnSpc>
              <a:buFont typeface="Arial"/>
              <a:buChar char="⚬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Mostly categorical</a:t>
            </a:r>
          </a:p>
          <a:p>
            <a:pPr algn="just" marL="1233864" indent="-411288" lvl="2">
              <a:lnSpc>
                <a:spcPts val="4457"/>
              </a:lnSpc>
              <a:buFont typeface="Arial"/>
              <a:buChar char="⚬"/>
            </a:pPr>
            <a:r>
              <a:rPr lang="en-US" b="true" sz="2857" spc="-91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Difficult for traditional machine learning models to handle</a:t>
            </a:r>
          </a:p>
          <a:p>
            <a:pPr algn="just">
              <a:lnSpc>
                <a:spcPts val="3826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74097" y="-2248718"/>
            <a:ext cx="4767802" cy="5700632"/>
          </a:xfrm>
          <a:custGeom>
            <a:avLst/>
            <a:gdLst/>
            <a:ahLst/>
            <a:cxnLst/>
            <a:rect r="r" b="b" t="t" l="l"/>
            <a:pathLst>
              <a:path h="5700632" w="4767802">
                <a:moveTo>
                  <a:pt x="0" y="0"/>
                </a:moveTo>
                <a:lnTo>
                  <a:pt x="4767802" y="0"/>
                </a:lnTo>
                <a:lnTo>
                  <a:pt x="4767802" y="5700632"/>
                </a:lnTo>
                <a:lnTo>
                  <a:pt x="0" y="570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34757">
            <a:off x="-257884" y="8569178"/>
            <a:ext cx="1378244" cy="1378244"/>
          </a:xfrm>
          <a:custGeom>
            <a:avLst/>
            <a:gdLst/>
            <a:ahLst/>
            <a:cxnLst/>
            <a:rect r="r" b="b" t="t" l="l"/>
            <a:pathLst>
              <a:path h="1378244" w="1378244">
                <a:moveTo>
                  <a:pt x="0" y="0"/>
                </a:moveTo>
                <a:lnTo>
                  <a:pt x="1378243" y="0"/>
                </a:lnTo>
                <a:lnTo>
                  <a:pt x="1378243" y="1378244"/>
                </a:lnTo>
                <a:lnTo>
                  <a:pt x="0" y="1378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7878" y="155928"/>
            <a:ext cx="4222276" cy="4114800"/>
          </a:xfrm>
          <a:custGeom>
            <a:avLst/>
            <a:gdLst/>
            <a:ahLst/>
            <a:cxnLst/>
            <a:rect r="r" b="b" t="t" l="l"/>
            <a:pathLst>
              <a:path h="4114800" w="4222276">
                <a:moveTo>
                  <a:pt x="0" y="0"/>
                </a:moveTo>
                <a:lnTo>
                  <a:pt x="4222277" y="0"/>
                </a:lnTo>
                <a:lnTo>
                  <a:pt x="42222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685" y="870932"/>
            <a:ext cx="9847003" cy="54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6"/>
              </a:lnSpc>
            </a:pPr>
            <a:r>
              <a:rPr lang="en-US" sz="4277" spc="-13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PROBLEM 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6462" y="653669"/>
            <a:ext cx="7523390" cy="963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b="true" sz="2859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Existing models lack: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b="true" sz="2859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Strong feature interaction learning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b="true" sz="2859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Privacy preservation across hospitals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b="true" sz="2859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Clear explanations for clinical decision-making</a:t>
            </a:r>
          </a:p>
          <a:p>
            <a:pPr algn="l">
              <a:lnSpc>
                <a:spcPts val="4003"/>
              </a:lnSpc>
            </a:pPr>
            <a:r>
              <a:rPr lang="en-US" sz="2859" b="true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This project introduces an </a:t>
            </a:r>
            <a:r>
              <a:rPr lang="en-US" sz="2859" b="true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AI-based framework that combines:</a:t>
            </a:r>
          </a:p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b="true" sz="2859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TabTransformer for advanced tabular data learning</a:t>
            </a:r>
          </a:p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b="true" sz="2859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Federated Learning (FedAvg) for privacy-preserving multi-hospital training</a:t>
            </a:r>
          </a:p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b="true" sz="2859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Explainable AI (SHAP &amp; LIME) to make predictions transparent and clinically understandable</a:t>
            </a:r>
          </a:p>
          <a:p>
            <a:pPr algn="l">
              <a:lnSpc>
                <a:spcPts val="4003"/>
              </a:lnSpc>
            </a:pPr>
            <a:r>
              <a:rPr lang="en-US" sz="2859" b="true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Objective:</a:t>
            </a:r>
          </a:p>
          <a:p>
            <a:pPr algn="l">
              <a:lnSpc>
                <a:spcPts val="4003"/>
              </a:lnSpc>
            </a:pPr>
            <a:r>
              <a:rPr lang="en-US" sz="2859" b="true">
                <a:solidFill>
                  <a:srgbClr val="34343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To accurately predict 30-day readmission risk in diabetic patients while ensuring privacy, robustness, and interpretability.</a:t>
            </a:r>
          </a:p>
          <a:p>
            <a:pPr algn="l">
              <a:lnSpc>
                <a:spcPts val="4003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16936" y="92468"/>
            <a:ext cx="8578096" cy="9812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915" b="true">
                <a:solidFill>
                  <a:srgbClr val="09968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5. Bias and Fairness Analysis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Future Evaluation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Performance across:</a:t>
            </a:r>
          </a:p>
          <a:p>
            <a:pPr algn="l" marL="1259077" indent="-419692" lvl="2">
              <a:lnSpc>
                <a:spcPts val="4082"/>
              </a:lnSpc>
              <a:buFont typeface="Arial"/>
              <a:buChar char="⚬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Ag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 groups</a:t>
            </a:r>
          </a:p>
          <a:p>
            <a:pPr algn="l" marL="1259077" indent="-419692" lvl="2">
              <a:lnSpc>
                <a:spcPts val="4082"/>
              </a:lnSpc>
              <a:buFont typeface="Arial"/>
              <a:buChar char="⚬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Gender</a:t>
            </a:r>
          </a:p>
          <a:p>
            <a:pPr algn="l" marL="1259077" indent="-419692" lvl="2">
              <a:lnSpc>
                <a:spcPts val="4082"/>
              </a:lnSpc>
              <a:buFont typeface="Arial"/>
              <a:buChar char="⚬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ace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Goal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Detect and reduce algorithmic bias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nsure ethical AI usage</a:t>
            </a:r>
          </a:p>
          <a:p>
            <a:pPr algn="l">
              <a:lnSpc>
                <a:spcPts val="4082"/>
              </a:lnSpc>
            </a:pPr>
            <a:r>
              <a:rPr lang="en-US" sz="2915" b="true">
                <a:solidFill>
                  <a:srgbClr val="09968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6. Real-Time Clinical Decision Support System (CDSS)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L</a:t>
            </a: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ong-Term</a:t>
            </a: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 Vision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tegr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ate mode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 into:</a:t>
            </a:r>
          </a:p>
          <a:p>
            <a:pPr algn="l" marL="1259077" indent="-419692" lvl="2">
              <a:lnSpc>
                <a:spcPts val="4082"/>
              </a:lnSpc>
              <a:buFont typeface="Arial"/>
              <a:buChar char="⚬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Hospital Information Systems</a:t>
            </a:r>
          </a:p>
          <a:p>
            <a:pPr algn="l" marL="1259077" indent="-419692" lvl="2">
              <a:lnSpc>
                <a:spcPts val="4082"/>
              </a:lnSpc>
              <a:buFont typeface="Arial"/>
              <a:buChar char="⚬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scharge workflow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Capabilities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eal-time risk score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Automated alerts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Personalized follow-up plans</a:t>
            </a:r>
          </a:p>
          <a:p>
            <a:pPr algn="l">
              <a:lnSpc>
                <a:spcPts val="408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834698" y="1413697"/>
            <a:ext cx="9576300" cy="6981993"/>
          </a:xfrm>
          <a:custGeom>
            <a:avLst/>
            <a:gdLst/>
            <a:ahLst/>
            <a:cxnLst/>
            <a:rect r="r" b="b" t="t" l="l"/>
            <a:pathLst>
              <a:path h="6981993" w="9576300">
                <a:moveTo>
                  <a:pt x="0" y="0"/>
                </a:moveTo>
                <a:lnTo>
                  <a:pt x="9576300" y="0"/>
                </a:lnTo>
                <a:lnTo>
                  <a:pt x="9576300" y="6981993"/>
                </a:lnTo>
                <a:lnTo>
                  <a:pt x="0" y="6981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93616" y="6359041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25741" y="0"/>
            <a:ext cx="2667712" cy="3371516"/>
          </a:xfrm>
          <a:custGeom>
            <a:avLst/>
            <a:gdLst/>
            <a:ahLst/>
            <a:cxnLst/>
            <a:rect r="r" b="b" t="t" l="l"/>
            <a:pathLst>
              <a:path h="3371516" w="2667712">
                <a:moveTo>
                  <a:pt x="0" y="0"/>
                </a:moveTo>
                <a:lnTo>
                  <a:pt x="2667712" y="0"/>
                </a:lnTo>
                <a:lnTo>
                  <a:pt x="2667712" y="3371516"/>
                </a:lnTo>
                <a:lnTo>
                  <a:pt x="0" y="3371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7444" y="6138796"/>
            <a:ext cx="2231611" cy="4114800"/>
          </a:xfrm>
          <a:custGeom>
            <a:avLst/>
            <a:gdLst/>
            <a:ahLst/>
            <a:cxnLst/>
            <a:rect r="r" b="b" t="t" l="l"/>
            <a:pathLst>
              <a:path h="4114800" w="2231611">
                <a:moveTo>
                  <a:pt x="0" y="0"/>
                </a:moveTo>
                <a:lnTo>
                  <a:pt x="2231611" y="0"/>
                </a:lnTo>
                <a:lnTo>
                  <a:pt x="22316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1774" y="240709"/>
            <a:ext cx="7705606" cy="878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915" b="true">
                <a:solidFill>
                  <a:srgbClr val="09968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3. Differential Privacy Integration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Why Need</a:t>
            </a: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ed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Feder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ated learning still leaks model gradients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Planned Additions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Noise injection into updates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Form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 privacy guarantees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Outcome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Safer rea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l-world hospital deployment</a:t>
            </a:r>
          </a:p>
          <a:p>
            <a:pPr algn="l">
              <a:lnSpc>
                <a:spcPts val="4082"/>
              </a:lnSpc>
            </a:pPr>
            <a:r>
              <a:rPr lang="en-US" sz="2915" b="true">
                <a:solidFill>
                  <a:srgbClr val="09968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4. Improved Feature Engineering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Enhancements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ICD-9 → di</a:t>
            </a: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sease category grouping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Medication → drug-class grouping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Comorbidity indices (Charlson Index)</a:t>
            </a:r>
          </a:p>
          <a:p>
            <a:pPr algn="l">
              <a:lnSpc>
                <a:spcPts val="4082"/>
              </a:lnSpc>
            </a:pPr>
            <a:r>
              <a:rPr lang="en-US" sz="2915" i="true">
                <a:solidFill>
                  <a:srgbClr val="099688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Benefit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More clinically meaningful features</a:t>
            </a:r>
          </a:p>
          <a:p>
            <a:pPr algn="l" marL="629538" indent="-314769" lvl="1">
              <a:lnSpc>
                <a:spcPts val="4082"/>
              </a:lnSpc>
              <a:buFont typeface="Arial"/>
              <a:buChar char="•"/>
            </a:pPr>
            <a:r>
              <a:rPr lang="en-US" sz="2915">
                <a:solidFill>
                  <a:srgbClr val="099688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Reduced noise in embeddings</a:t>
            </a:r>
          </a:p>
          <a:p>
            <a:pPr algn="l">
              <a:lnSpc>
                <a:spcPts val="4082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38101" y="6012518"/>
            <a:ext cx="2386584" cy="4114800"/>
          </a:xfrm>
          <a:custGeom>
            <a:avLst/>
            <a:gdLst/>
            <a:ahLst/>
            <a:cxnLst/>
            <a:rect r="r" b="b" t="t" l="l"/>
            <a:pathLst>
              <a:path h="4114800" w="2386584">
                <a:moveTo>
                  <a:pt x="0" y="0"/>
                </a:moveTo>
                <a:lnTo>
                  <a:pt x="2386584" y="0"/>
                </a:lnTo>
                <a:lnTo>
                  <a:pt x="23865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5666" y="6172200"/>
            <a:ext cx="1586068" cy="4114800"/>
          </a:xfrm>
          <a:custGeom>
            <a:avLst/>
            <a:gdLst/>
            <a:ahLst/>
            <a:cxnLst/>
            <a:rect r="r" b="b" t="t" l="l"/>
            <a:pathLst>
              <a:path h="4114800" w="1586068">
                <a:moveTo>
                  <a:pt x="0" y="0"/>
                </a:moveTo>
                <a:lnTo>
                  <a:pt x="1586068" y="0"/>
                </a:lnTo>
                <a:lnTo>
                  <a:pt x="158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58872" y="2292982"/>
            <a:ext cx="10368000" cy="8229600"/>
          </a:xfrm>
          <a:custGeom>
            <a:avLst/>
            <a:gdLst/>
            <a:ahLst/>
            <a:cxnLst/>
            <a:rect r="r" b="b" t="t" l="l"/>
            <a:pathLst>
              <a:path h="8229600" w="10368000">
                <a:moveTo>
                  <a:pt x="0" y="0"/>
                </a:moveTo>
                <a:lnTo>
                  <a:pt x="10368000" y="0"/>
                </a:lnTo>
                <a:lnTo>
                  <a:pt x="1036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22477" y="39394"/>
            <a:ext cx="4654921" cy="4410538"/>
          </a:xfrm>
          <a:custGeom>
            <a:avLst/>
            <a:gdLst/>
            <a:ahLst/>
            <a:cxnLst/>
            <a:rect r="r" b="b" t="t" l="l"/>
            <a:pathLst>
              <a:path h="4410538" w="4654921">
                <a:moveTo>
                  <a:pt x="0" y="0"/>
                </a:moveTo>
                <a:lnTo>
                  <a:pt x="4654921" y="0"/>
                </a:lnTo>
                <a:lnTo>
                  <a:pt x="4654921" y="4410538"/>
                </a:lnTo>
                <a:lnTo>
                  <a:pt x="0" y="4410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32444" y="1444067"/>
            <a:ext cx="11134270" cy="7814233"/>
          </a:xfrm>
          <a:custGeom>
            <a:avLst/>
            <a:gdLst/>
            <a:ahLst/>
            <a:cxnLst/>
            <a:rect r="r" b="b" t="t" l="l"/>
            <a:pathLst>
              <a:path h="7814233" w="11134270">
                <a:moveTo>
                  <a:pt x="0" y="0"/>
                </a:moveTo>
                <a:lnTo>
                  <a:pt x="11134270" y="0"/>
                </a:lnTo>
                <a:lnTo>
                  <a:pt x="11134270" y="7814233"/>
                </a:lnTo>
                <a:lnTo>
                  <a:pt x="0" y="78142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80696" y="560671"/>
            <a:ext cx="2259399" cy="4114800"/>
          </a:xfrm>
          <a:custGeom>
            <a:avLst/>
            <a:gdLst/>
            <a:ahLst/>
            <a:cxnLst/>
            <a:rect r="r" b="b" t="t" l="l"/>
            <a:pathLst>
              <a:path h="4114800" w="2259399">
                <a:moveTo>
                  <a:pt x="0" y="0"/>
                </a:moveTo>
                <a:lnTo>
                  <a:pt x="2259399" y="0"/>
                </a:lnTo>
                <a:lnTo>
                  <a:pt x="22593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74625" y="39394"/>
            <a:ext cx="3049909" cy="2933457"/>
          </a:xfrm>
          <a:custGeom>
            <a:avLst/>
            <a:gdLst/>
            <a:ahLst/>
            <a:cxnLst/>
            <a:rect r="r" b="b" t="t" l="l"/>
            <a:pathLst>
              <a:path h="2933457" w="3049909">
                <a:moveTo>
                  <a:pt x="0" y="0"/>
                </a:moveTo>
                <a:lnTo>
                  <a:pt x="3049908" y="0"/>
                </a:lnTo>
                <a:lnTo>
                  <a:pt x="3049908" y="2933457"/>
                </a:lnTo>
                <a:lnTo>
                  <a:pt x="0" y="2933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39736" y="2149413"/>
            <a:ext cx="8191072" cy="5301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4"/>
              </a:lnSpc>
            </a:pPr>
            <a:r>
              <a:rPr lang="en-US" sz="4274" b="true">
                <a:solidFill>
                  <a:srgbClr val="09968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Summary</a:t>
            </a:r>
          </a:p>
          <a:p>
            <a:pPr algn="l" marL="922822" indent="-461411" lvl="1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0996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work is research-gra</a:t>
            </a:r>
            <a:r>
              <a:rPr lang="en-US" sz="4274">
                <a:solidFill>
                  <a:srgbClr val="0996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</a:t>
            </a:r>
          </a:p>
          <a:p>
            <a:pPr algn="l" marL="922822" indent="-461411" lvl="1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0996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moves toward clinical deployment</a:t>
            </a:r>
          </a:p>
          <a:p>
            <a:pPr algn="l" marL="922822" indent="-461411" lvl="1">
              <a:lnSpc>
                <a:spcPts val="5984"/>
              </a:lnSpc>
              <a:buFont typeface="Arial"/>
              <a:buChar char="•"/>
            </a:pPr>
            <a:r>
              <a:rPr lang="en-US" sz="4274">
                <a:solidFill>
                  <a:srgbClr val="0996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scope for publications and real-world impact</a:t>
            </a:r>
          </a:p>
          <a:p>
            <a:pPr algn="l">
              <a:lnSpc>
                <a:spcPts val="5984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BE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13762" y="-145205"/>
            <a:ext cx="4327228" cy="4114800"/>
          </a:xfrm>
          <a:custGeom>
            <a:avLst/>
            <a:gdLst/>
            <a:ahLst/>
            <a:cxnLst/>
            <a:rect r="r" b="b" t="t" l="l"/>
            <a:pathLst>
              <a:path h="4114800" w="4327228">
                <a:moveTo>
                  <a:pt x="0" y="0"/>
                </a:moveTo>
                <a:lnTo>
                  <a:pt x="4327228" y="0"/>
                </a:lnTo>
                <a:lnTo>
                  <a:pt x="43272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958" y="626783"/>
            <a:ext cx="17424084" cy="937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265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Primary Dataset Reference</a:t>
            </a:r>
          </a:p>
          <a:p>
            <a:pPr algn="l" marL="572162" indent="-286081" lvl="1">
              <a:lnSpc>
                <a:spcPts val="3710"/>
              </a:lnSpc>
              <a:buAutoNum type="arabicPeriod" startAt="1"/>
            </a:pPr>
            <a:r>
              <a:rPr lang="en-US" sz="265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Strack, B., DeShazo, J. P., Gennings, C., et al.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Diabetes 130-US Hospitals Dataset (1999–2008).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Public clinical dataset widely reused in 2024–2025 diabetes readmission studies.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(Dataset source used in this work)</a:t>
            </a:r>
          </a:p>
          <a:p>
            <a:pPr algn="l">
              <a:lnSpc>
                <a:spcPts val="3710"/>
              </a:lnSpc>
            </a:pPr>
            <a:r>
              <a:rPr lang="en-US" sz="265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Research Papers Using the Same Dataset (2024–2025)</a:t>
            </a:r>
          </a:p>
          <a:p>
            <a:pPr algn="l" marL="572162" indent="-286081" lvl="1">
              <a:lnSpc>
                <a:spcPts val="3710"/>
              </a:lnSpc>
              <a:buAutoNum type="arabicPeriod" startAt="1"/>
            </a:pPr>
            <a:r>
              <a:rPr lang="en-US" sz="265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Z</a:t>
            </a:r>
            <a:r>
              <a:rPr lang="en-US" sz="265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arghani, </a:t>
            </a:r>
            <a:r>
              <a:rPr lang="en-US" sz="265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A. (2024)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Machine Learning-Based Prediction of 30-Day Readmission in Diabetic Patients Using the Diabetes 130-US Hospitals Dataset.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Department of Computer Engineering, Ferdowsi University of Mashhad, Iran.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Method: Centralized ML models (Logistic Regression, Random Forest, XGBoost)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imitation: No deep learning, no federated learning, no explainability</a:t>
            </a:r>
          </a:p>
          <a:p>
            <a:pPr algn="l" marL="572162" indent="-286081" lvl="1">
              <a:lnSpc>
                <a:spcPts val="3710"/>
              </a:lnSpc>
              <a:buAutoNum type="arabicPeriod" startAt="1"/>
            </a:pPr>
            <a:r>
              <a:rPr lang="en-US" sz="265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Gaso, M. S., Mekuria, R. R., Khan, A., Gulbarga, M. I., Tologonov, I., Sadriddin, Z. (2024)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Comparative Analysis of Machine Learning Algorithms for Diabetes Readmission Prediction.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Proceedings of CompSysTech 2024 – International Conference on Computer Systems and Technologies,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Ruse, Bulgaria, June 14–15, 2024.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Dataset: Diabetes 130-US Hospitals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Focus: Accuracy-based ML comparison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Limitation: No deep learning, no privacy-preserving methods</a:t>
            </a:r>
          </a:p>
          <a:p>
            <a:pPr algn="l">
              <a:lnSpc>
                <a:spcPts val="371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811253" y="2345789"/>
            <a:ext cx="8547530" cy="7288712"/>
          </a:xfrm>
          <a:custGeom>
            <a:avLst/>
            <a:gdLst/>
            <a:ahLst/>
            <a:cxnLst/>
            <a:rect r="r" b="b" t="t" l="l"/>
            <a:pathLst>
              <a:path h="7288712" w="8547530">
                <a:moveTo>
                  <a:pt x="0" y="0"/>
                </a:moveTo>
                <a:lnTo>
                  <a:pt x="8547530" y="0"/>
                </a:lnTo>
                <a:lnTo>
                  <a:pt x="8547530" y="7288712"/>
                </a:lnTo>
                <a:lnTo>
                  <a:pt x="0" y="728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8968" y="3709952"/>
            <a:ext cx="4237074" cy="6288793"/>
          </a:xfrm>
          <a:custGeom>
            <a:avLst/>
            <a:gdLst/>
            <a:ahLst/>
            <a:cxnLst/>
            <a:rect r="r" b="b" t="t" l="l"/>
            <a:pathLst>
              <a:path h="6288793" w="4237074">
                <a:moveTo>
                  <a:pt x="0" y="0"/>
                </a:moveTo>
                <a:lnTo>
                  <a:pt x="4237074" y="0"/>
                </a:lnTo>
                <a:lnTo>
                  <a:pt x="4237074" y="6288793"/>
                </a:lnTo>
                <a:lnTo>
                  <a:pt x="0" y="6288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1461" y="-464249"/>
            <a:ext cx="4800156" cy="4114800"/>
          </a:xfrm>
          <a:custGeom>
            <a:avLst/>
            <a:gdLst/>
            <a:ahLst/>
            <a:cxnLst/>
            <a:rect r="r" b="b" t="t" l="l"/>
            <a:pathLst>
              <a:path h="4114800" w="4800156">
                <a:moveTo>
                  <a:pt x="0" y="0"/>
                </a:moveTo>
                <a:lnTo>
                  <a:pt x="4800156" y="0"/>
                </a:lnTo>
                <a:lnTo>
                  <a:pt x="48001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46148" y="151130"/>
            <a:ext cx="4456867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REFERENCES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93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9617" y="3237475"/>
            <a:ext cx="7056994" cy="6158831"/>
          </a:xfrm>
          <a:custGeom>
            <a:avLst/>
            <a:gdLst/>
            <a:ahLst/>
            <a:cxnLst/>
            <a:rect r="r" b="b" t="t" l="l"/>
            <a:pathLst>
              <a:path h="6158831" w="7056994">
                <a:moveTo>
                  <a:pt x="0" y="0"/>
                </a:moveTo>
                <a:lnTo>
                  <a:pt x="7056994" y="0"/>
                </a:lnTo>
                <a:lnTo>
                  <a:pt x="7056994" y="6158831"/>
                </a:lnTo>
                <a:lnTo>
                  <a:pt x="0" y="615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0" y="59310"/>
            <a:ext cx="2528732" cy="4114800"/>
          </a:xfrm>
          <a:custGeom>
            <a:avLst/>
            <a:gdLst/>
            <a:ahLst/>
            <a:cxnLst/>
            <a:rect r="r" b="b" t="t" l="l"/>
            <a:pathLst>
              <a:path h="4114800" w="2528732">
                <a:moveTo>
                  <a:pt x="0" y="0"/>
                </a:moveTo>
                <a:lnTo>
                  <a:pt x="2528731" y="0"/>
                </a:lnTo>
                <a:lnTo>
                  <a:pt x="25287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4358" y="779183"/>
            <a:ext cx="17424084" cy="937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162" indent="-286081" lvl="1">
              <a:lnSpc>
                <a:spcPts val="3710"/>
              </a:lnSpc>
              <a:buAutoNum type="arabicPeriod" startAt="1"/>
            </a:pPr>
            <a:r>
              <a:rPr lang="en-US" sz="265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Liu,</a:t>
            </a:r>
            <a:r>
              <a:rPr lang="en-US" sz="265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 V. B., Sue, L. Y., Wu, Y</a:t>
            </a:r>
            <a:r>
              <a:rPr lang="en-US" sz="265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. (2025)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Deep Learning Approach for Predicting Hospital Readmission in Diabetic Patients.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University of California, Los Angeles (UCLA), USA.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Method: LSTM-based centralized deep learning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Dataset: Diabetes 130-US Hospitals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Limitation: No federated learning, no explainable AI</a:t>
            </a:r>
          </a:p>
          <a:p>
            <a:pPr algn="l" marL="572162" indent="-286081" lvl="1">
              <a:lnSpc>
                <a:spcPts val="3710"/>
              </a:lnSpc>
              <a:buAutoNum type="arabicPeriod" startAt="1"/>
            </a:pPr>
            <a:r>
              <a:rPr lang="en-US" sz="265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Hameed, E. M., Joshi, H., Kadhim, Q. K. (2025)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Hyb</a:t>
            </a: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rid Machine Learning Models for Diabetes Readmission Risk Prediction.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Gujarat University, India; Middle Technical University, Iraq; University of Diyala, Iraq.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Dataset: Diabetes 130-US Hospitals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Focus: ML–DL accuracy comparison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Limitation: No federated learning, no explainability</a:t>
            </a:r>
          </a:p>
          <a:p>
            <a:pPr algn="l">
              <a:lnSpc>
                <a:spcPts val="3710"/>
              </a:lnSpc>
            </a:pPr>
            <a:r>
              <a:rPr lang="en-US" sz="265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Supporting Studies (2024–2025)</a:t>
            </a:r>
          </a:p>
          <a:p>
            <a:pPr algn="l" marL="572162" indent="-286081" lvl="1">
              <a:lnSpc>
                <a:spcPts val="3710"/>
              </a:lnSpc>
              <a:buAutoNum type="arabicPeriod" startAt="1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Recent Federated Learning Studies in Healthcare (2024–2025)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Federated learning for privacy-preserving clinical prediction.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Observation: Limited application to diabetes tabular datasets.</a:t>
            </a:r>
          </a:p>
          <a:p>
            <a:pPr algn="l" marL="572162" indent="-286081" lvl="1">
              <a:lnSpc>
                <a:spcPts val="3710"/>
              </a:lnSpc>
              <a:buAutoNum type="arabicPeriod" startAt="1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Recent Explainable AI Studies (2024–2025)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SHAP and LIME for interpretable clinical risk prediction.</a:t>
            </a:r>
          </a:p>
          <a:p>
            <a:pPr algn="l" marL="572162" indent="-28608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Observation: Mostly applied to centralized ML/DL models.</a:t>
            </a:r>
          </a:p>
          <a:p>
            <a:pPr algn="l">
              <a:lnSpc>
                <a:spcPts val="371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470007" y="6036345"/>
            <a:ext cx="1578587" cy="4114800"/>
          </a:xfrm>
          <a:custGeom>
            <a:avLst/>
            <a:gdLst/>
            <a:ahLst/>
            <a:cxnLst/>
            <a:rect r="r" b="b" t="t" l="l"/>
            <a:pathLst>
              <a:path h="4114800" w="1578587">
                <a:moveTo>
                  <a:pt x="0" y="0"/>
                </a:moveTo>
                <a:lnTo>
                  <a:pt x="1578586" y="0"/>
                </a:lnTo>
                <a:lnTo>
                  <a:pt x="1578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13443" y="161567"/>
            <a:ext cx="4774557" cy="4114800"/>
          </a:xfrm>
          <a:custGeom>
            <a:avLst/>
            <a:gdLst/>
            <a:ahLst/>
            <a:cxnLst/>
            <a:rect r="r" b="b" t="t" l="l"/>
            <a:pathLst>
              <a:path h="4114800" w="4774557">
                <a:moveTo>
                  <a:pt x="0" y="0"/>
                </a:moveTo>
                <a:lnTo>
                  <a:pt x="4774557" y="0"/>
                </a:lnTo>
                <a:lnTo>
                  <a:pt x="47745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9181" y="6194763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7" y="0"/>
                </a:lnTo>
                <a:lnTo>
                  <a:pt x="24539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4239" y="6051603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95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69937">
            <a:off x="-2057400" y="-12986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19134">
            <a:off x="15839442" y="1351845"/>
            <a:ext cx="7315200" cy="2221161"/>
          </a:xfrm>
          <a:custGeom>
            <a:avLst/>
            <a:gdLst/>
            <a:ahLst/>
            <a:cxnLst/>
            <a:rect r="r" b="b" t="t" l="l"/>
            <a:pathLst>
              <a:path h="2221161" w="7315200">
                <a:moveTo>
                  <a:pt x="0" y="0"/>
                </a:moveTo>
                <a:lnTo>
                  <a:pt x="7315200" y="0"/>
                </a:lnTo>
                <a:lnTo>
                  <a:pt x="7315200" y="2221161"/>
                </a:lnTo>
                <a:lnTo>
                  <a:pt x="0" y="2221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4055" y="4354094"/>
            <a:ext cx="4979963" cy="4114800"/>
          </a:xfrm>
          <a:custGeom>
            <a:avLst/>
            <a:gdLst/>
            <a:ahLst/>
            <a:cxnLst/>
            <a:rect r="r" b="b" t="t" l="l"/>
            <a:pathLst>
              <a:path h="4114800" w="4979963">
                <a:moveTo>
                  <a:pt x="0" y="0"/>
                </a:moveTo>
                <a:lnTo>
                  <a:pt x="4979963" y="0"/>
                </a:lnTo>
                <a:lnTo>
                  <a:pt x="49799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84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7949" y="1614729"/>
            <a:ext cx="10230765" cy="7643571"/>
          </a:xfrm>
          <a:custGeom>
            <a:avLst/>
            <a:gdLst/>
            <a:ahLst/>
            <a:cxnLst/>
            <a:rect r="r" b="b" t="t" l="l"/>
            <a:pathLst>
              <a:path h="7643571" w="10230765">
                <a:moveTo>
                  <a:pt x="0" y="0"/>
                </a:moveTo>
                <a:lnTo>
                  <a:pt x="10230765" y="0"/>
                </a:lnTo>
                <a:lnTo>
                  <a:pt x="10230765" y="7643571"/>
                </a:lnTo>
                <a:lnTo>
                  <a:pt x="0" y="7643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33729" y="194849"/>
            <a:ext cx="4454271" cy="8229600"/>
          </a:xfrm>
          <a:custGeom>
            <a:avLst/>
            <a:gdLst/>
            <a:ahLst/>
            <a:cxnLst/>
            <a:rect r="r" b="b" t="t" l="l"/>
            <a:pathLst>
              <a:path h="8229600" w="4454271">
                <a:moveTo>
                  <a:pt x="0" y="0"/>
                </a:moveTo>
                <a:lnTo>
                  <a:pt x="4454271" y="0"/>
                </a:lnTo>
                <a:lnTo>
                  <a:pt x="4454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68330" y="3471950"/>
            <a:ext cx="12374321" cy="32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4109" indent="-362054" lvl="1">
              <a:lnSpc>
                <a:spcPts val="5232"/>
              </a:lnSpc>
              <a:buFont typeface="Arial"/>
              <a:buChar char="•"/>
            </a:pP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Integr</a:t>
            </a: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at</a:t>
            </a: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e Clinical Notes (ClinicalBERT/BioBERT).</a:t>
            </a:r>
          </a:p>
          <a:p>
            <a:pPr algn="just" marL="724109" indent="-362054" lvl="1">
              <a:lnSpc>
                <a:spcPts val="5232"/>
              </a:lnSpc>
              <a:buFont typeface="Arial"/>
              <a:buChar char="•"/>
            </a:pP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Multimodal fusion of struct</a:t>
            </a: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ured + u</a:t>
            </a: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nstructured </a:t>
            </a: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data.</a:t>
            </a:r>
          </a:p>
          <a:p>
            <a:pPr algn="just" marL="724109" indent="-362054" lvl="1">
              <a:lnSpc>
                <a:spcPts val="5232"/>
              </a:lnSpc>
              <a:buFont typeface="Arial"/>
              <a:buChar char="•"/>
            </a:pP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Cau</a:t>
            </a: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sal inference for modifiable risk factors.</a:t>
            </a:r>
          </a:p>
          <a:p>
            <a:pPr algn="just" marL="724109" indent="-362054" lvl="1">
              <a:lnSpc>
                <a:spcPts val="5232"/>
              </a:lnSpc>
              <a:buFont typeface="Arial"/>
              <a:buChar char="•"/>
            </a:pP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Re</a:t>
            </a:r>
            <a:r>
              <a:rPr lang="en-US" sz="3353" spc="107">
                <a:solidFill>
                  <a:srgbClr val="FFFCFC"/>
                </a:solidFill>
                <a:latin typeface="RoxboroughCF"/>
                <a:ea typeface="RoxboroughCF"/>
                <a:cs typeface="RoxboroughCF"/>
                <a:sym typeface="RoxboroughCF"/>
              </a:rPr>
              <a:t>al-time risk updates.</a:t>
            </a:r>
          </a:p>
          <a:p>
            <a:pPr algn="just">
              <a:lnSpc>
                <a:spcPts val="469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80047" y="-30714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4753" y="2419269"/>
            <a:ext cx="12810793" cy="71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sz="5565" b="true">
                <a:solidFill>
                  <a:srgbClr val="6365FF"/>
                </a:solidFill>
                <a:latin typeface="Roca One Bold"/>
                <a:ea typeface="Roca One Bold"/>
                <a:cs typeface="Roca One Bold"/>
                <a:sym typeface="Roca One Bold"/>
              </a:rPr>
              <a:t>Future Enhancements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45349" y="4761254"/>
            <a:ext cx="2381118" cy="2407381"/>
          </a:xfrm>
          <a:custGeom>
            <a:avLst/>
            <a:gdLst/>
            <a:ahLst/>
            <a:cxnLst/>
            <a:rect r="r" b="b" t="t" l="l"/>
            <a:pathLst>
              <a:path h="2407381" w="2381118">
                <a:moveTo>
                  <a:pt x="0" y="0"/>
                </a:moveTo>
                <a:lnTo>
                  <a:pt x="2381118" y="0"/>
                </a:lnTo>
                <a:lnTo>
                  <a:pt x="2381118" y="2407381"/>
                </a:lnTo>
                <a:lnTo>
                  <a:pt x="0" y="2407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2061" y="990600"/>
            <a:ext cx="12946142" cy="818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  <a:spcBef>
                <a:spcPct val="0"/>
              </a:spcBef>
            </a:pPr>
          </a:p>
          <a:p>
            <a:pPr algn="l">
              <a:lnSpc>
                <a:spcPts val="3138"/>
              </a:lnSpc>
            </a:pPr>
            <a:r>
              <a:rPr lang="en-US" b="true" sz="2242" spc="-71">
                <a:solidFill>
                  <a:srgbClr val="BD31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 OVERVIEW: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Name: Diabetes 130-US Hospitals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Source: UCI Machine Learning Repository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Type: Structured tabular Electronic Health Records (EHR)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Size: ~101,766 patient encounters from ~130 hospitals (1999–2008)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Target Label: Readmission within 30 days (&lt;30 days, &gt;30 days, No readmission)</a:t>
            </a:r>
          </a:p>
          <a:p>
            <a:pPr algn="l">
              <a:lnSpc>
                <a:spcPts val="3138"/>
              </a:lnSpc>
            </a:pPr>
            <a:r>
              <a:rPr lang="en-US" b="true" sz="2242" spc="-71">
                <a:solidFill>
                  <a:srgbClr val="BD31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FIELDS: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Demographics: Age, Gender, Race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Admission Details: Admission type/source, Discharge disposition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Clinical Utilization: Time in hospital, number of inpatient/emergency/outpatient visits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Lab and Procedures: Lab tests, procedures performed, medications administered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Diagnosis &amp; Medication Information: ICD-9 diagnosis groups, medication change flags</a:t>
            </a:r>
          </a:p>
          <a:p>
            <a:pPr algn="l">
              <a:lnSpc>
                <a:spcPts val="3138"/>
              </a:lnSpc>
            </a:pPr>
            <a:r>
              <a:rPr lang="en-US" b="true" sz="2242" spc="-71">
                <a:solidFill>
                  <a:srgbClr val="BD31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TYPES: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Categorical: Race, Gender, Admission type, Discharge disposition, Diagnosis codes, Medications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Numerical: Time in hospital, Number of diagnoses, Lab procedures, Number of medications</a:t>
            </a:r>
          </a:p>
          <a:p>
            <a:pPr algn="l">
              <a:lnSpc>
                <a:spcPts val="3138"/>
              </a:lnSpc>
            </a:pPr>
            <a:r>
              <a:rPr lang="en-US" b="true" sz="2242" spc="-71">
                <a:solidFill>
                  <a:srgbClr val="BD31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PREPROCESSING STEPS: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Handling Missing Values: Impute or remove missing data to ensure dataset completeness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Encoding Categorical Features: Label encoding or one-hot encoding for non-numerical attributes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Scaling Numerical Features: Standardization to normalize features for model training</a:t>
            </a:r>
          </a:p>
          <a:p>
            <a:pPr algn="l" marL="484052" indent="-242026" lvl="1">
              <a:lnSpc>
                <a:spcPts val="3138"/>
              </a:lnSpc>
              <a:buFont typeface="Arial"/>
              <a:buChar char="•"/>
            </a:pPr>
            <a:r>
              <a:rPr lang="en-US" sz="2242" spc="-71">
                <a:solidFill>
                  <a:srgbClr val="BD314B"/>
                </a:solidFill>
                <a:latin typeface="Open Sauce"/>
                <a:ea typeface="Open Sauce"/>
                <a:cs typeface="Open Sauce"/>
                <a:sym typeface="Open Sauce"/>
              </a:rPr>
              <a:t>Sequence Construction: Grouping patient visits chronologically to capture temporal patterns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845349" y="0"/>
            <a:ext cx="5442651" cy="4898386"/>
          </a:xfrm>
          <a:custGeom>
            <a:avLst/>
            <a:gdLst/>
            <a:ahLst/>
            <a:cxnLst/>
            <a:rect r="r" b="b" t="t" l="l"/>
            <a:pathLst>
              <a:path h="4898386" w="5442651">
                <a:moveTo>
                  <a:pt x="0" y="0"/>
                </a:moveTo>
                <a:lnTo>
                  <a:pt x="5442651" y="0"/>
                </a:lnTo>
                <a:lnTo>
                  <a:pt x="5442651" y="4898386"/>
                </a:lnTo>
                <a:lnTo>
                  <a:pt x="0" y="489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08204" y="7417468"/>
            <a:ext cx="5102193" cy="3281238"/>
          </a:xfrm>
          <a:custGeom>
            <a:avLst/>
            <a:gdLst/>
            <a:ahLst/>
            <a:cxnLst/>
            <a:rect r="r" b="b" t="t" l="l"/>
            <a:pathLst>
              <a:path h="3281238" w="5102193">
                <a:moveTo>
                  <a:pt x="0" y="0"/>
                </a:moveTo>
                <a:lnTo>
                  <a:pt x="5102192" y="0"/>
                </a:lnTo>
                <a:lnTo>
                  <a:pt x="5102192" y="3281238"/>
                </a:lnTo>
                <a:lnTo>
                  <a:pt x="0" y="328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71795" y="-960310"/>
            <a:ext cx="3553108" cy="4149064"/>
          </a:xfrm>
          <a:custGeom>
            <a:avLst/>
            <a:gdLst/>
            <a:ahLst/>
            <a:cxnLst/>
            <a:rect r="r" b="b" t="t" l="l"/>
            <a:pathLst>
              <a:path h="4149064" w="3553108">
                <a:moveTo>
                  <a:pt x="0" y="0"/>
                </a:moveTo>
                <a:lnTo>
                  <a:pt x="3553108" y="0"/>
                </a:lnTo>
                <a:lnTo>
                  <a:pt x="3553108" y="4149064"/>
                </a:lnTo>
                <a:lnTo>
                  <a:pt x="0" y="4149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08666" y="8801100"/>
            <a:ext cx="7028385" cy="4114800"/>
          </a:xfrm>
          <a:custGeom>
            <a:avLst/>
            <a:gdLst/>
            <a:ahLst/>
            <a:cxnLst/>
            <a:rect r="r" b="b" t="t" l="l"/>
            <a:pathLst>
              <a:path h="4114800" w="7028385">
                <a:moveTo>
                  <a:pt x="0" y="0"/>
                </a:moveTo>
                <a:lnTo>
                  <a:pt x="7028385" y="0"/>
                </a:lnTo>
                <a:lnTo>
                  <a:pt x="70283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632" y="270372"/>
            <a:ext cx="13470731" cy="84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8"/>
              </a:lnSpc>
              <a:spcBef>
                <a:spcPct val="0"/>
              </a:spcBef>
            </a:pPr>
            <a:r>
              <a:rPr lang="en-US" sz="4277" spc="-136">
                <a:solidFill>
                  <a:srgbClr val="1649FF"/>
                </a:solidFill>
                <a:latin typeface="Rundeck Texture"/>
                <a:ea typeface="Rundeck Texture"/>
                <a:cs typeface="Rundeck Texture"/>
                <a:sym typeface="Rundeck Texture"/>
              </a:rPr>
              <a:t>DATA COLLECTION AND DATATYPE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40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2290171" y="0"/>
          <a:ext cx="7543800" cy="7543800"/>
        </p:xfrm>
        <a:graphic>
          <a:graphicData uri="http://schemas.openxmlformats.org/presentationml/2006/ole">
            <p:oleObj imgW="9042400" imgH="90424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496084" y="323813"/>
            <a:ext cx="9533403" cy="10122339"/>
          </a:xfrm>
          <a:custGeom>
            <a:avLst/>
            <a:gdLst/>
            <a:ahLst/>
            <a:cxnLst/>
            <a:rect r="r" b="b" t="t" l="l"/>
            <a:pathLst>
              <a:path h="10122339" w="9533403">
                <a:moveTo>
                  <a:pt x="0" y="0"/>
                </a:moveTo>
                <a:lnTo>
                  <a:pt x="9533403" y="0"/>
                </a:lnTo>
                <a:lnTo>
                  <a:pt x="9533403" y="10122339"/>
                </a:lnTo>
                <a:lnTo>
                  <a:pt x="0" y="10122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09958" y="7664256"/>
            <a:ext cx="4222276" cy="4114800"/>
          </a:xfrm>
          <a:custGeom>
            <a:avLst/>
            <a:gdLst/>
            <a:ahLst/>
            <a:cxnLst/>
            <a:rect r="r" b="b" t="t" l="l"/>
            <a:pathLst>
              <a:path h="4114800" w="4222276">
                <a:moveTo>
                  <a:pt x="0" y="0"/>
                </a:moveTo>
                <a:lnTo>
                  <a:pt x="4222276" y="0"/>
                </a:lnTo>
                <a:lnTo>
                  <a:pt x="4222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59250" y="-1662375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3808" y="670792"/>
            <a:ext cx="9205319" cy="106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6"/>
              </a:lnSpc>
            </a:pPr>
            <a:r>
              <a:rPr lang="en-US" sz="4277">
                <a:solidFill>
                  <a:srgbClr val="EDE9DD"/>
                </a:solidFill>
                <a:latin typeface="Anton"/>
                <a:ea typeface="Anton"/>
                <a:cs typeface="Anton"/>
                <a:sym typeface="Anton"/>
              </a:rPr>
              <a:t>REPORTED ALGORITHMS USED AND THEIR ACCURACY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20346"/>
            <a:ext cx="11128307" cy="121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spc="-35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Several machine learning and deep learning approaches have been applied   for predicting 30-day and 180-day hospital readmissions. Their performance</a:t>
            </a:r>
          </a:p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spc="-35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varies based on dataset type, feature selection, and model architecture.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1180" y="4085351"/>
            <a:ext cx="11128307" cy="32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6984" indent="-253492" lvl="1">
              <a:lnSpc>
                <a:spcPts val="3287"/>
              </a:lnSpc>
              <a:buFont typeface="Arial"/>
              <a:buChar char="•"/>
            </a:pPr>
            <a:r>
              <a:rPr lang="en-US" sz="2348" spc="-35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Classical ML models (Logistic Regression, Random Forest) perform well on structured features.</a:t>
            </a:r>
          </a:p>
          <a:p>
            <a:pPr algn="just" marL="506984" indent="-253492" lvl="1">
              <a:lnSpc>
                <a:spcPts val="3287"/>
              </a:lnSpc>
              <a:buFont typeface="Arial"/>
              <a:buChar char="•"/>
            </a:pPr>
            <a:r>
              <a:rPr lang="en-US" sz="2348" spc="-35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Deep learning models (Deepr, ConvLSTM1d) capture temporal patterns and improve recall for high-risk patients.</a:t>
            </a:r>
          </a:p>
          <a:p>
            <a:pPr algn="just" marL="506984" indent="-253492" lvl="1">
              <a:lnSpc>
                <a:spcPts val="3287"/>
              </a:lnSpc>
              <a:buFont typeface="Arial"/>
              <a:buChar char="•"/>
            </a:pPr>
            <a:r>
              <a:rPr lang="en-US" sz="2348" spc="-35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Transformer-based models, especially BioBERT-RxReadmit, leverage textual EHR data for superior AUC.</a:t>
            </a:r>
          </a:p>
          <a:p>
            <a:pPr algn="just" marL="506984" indent="-253492" lvl="1">
              <a:lnSpc>
                <a:spcPts val="3287"/>
              </a:lnSpc>
              <a:buFont typeface="Arial"/>
              <a:buChar char="•"/>
            </a:pPr>
            <a:r>
              <a:rPr lang="en-US" sz="2348" spc="-35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Federated learning frameworks (MultiProg, Federated Transformer) enable privacy-preserving training with competitive accuracy.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7279" y="3279601"/>
            <a:ext cx="3347886" cy="7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8"/>
              </a:lnSpc>
              <a:spcBef>
                <a:spcPct val="0"/>
              </a:spcBef>
            </a:pPr>
            <a:r>
              <a:rPr lang="en-US" sz="4277">
                <a:solidFill>
                  <a:srgbClr val="EDE9DD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42422" y="6477446"/>
            <a:ext cx="5232964" cy="5089057"/>
          </a:xfrm>
          <a:custGeom>
            <a:avLst/>
            <a:gdLst/>
            <a:ahLst/>
            <a:cxnLst/>
            <a:rect r="r" b="b" t="t" l="l"/>
            <a:pathLst>
              <a:path h="5089057" w="5232964">
                <a:moveTo>
                  <a:pt x="0" y="0"/>
                </a:moveTo>
                <a:lnTo>
                  <a:pt x="5232963" y="0"/>
                </a:lnTo>
                <a:lnTo>
                  <a:pt x="5232963" y="5089057"/>
                </a:lnTo>
                <a:lnTo>
                  <a:pt x="0" y="5089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340729" y="3926849"/>
            <a:ext cx="4287413" cy="595474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671899">
            <a:off x="8462327" y="207248"/>
            <a:ext cx="6346164" cy="5019239"/>
          </a:xfrm>
          <a:custGeom>
            <a:avLst/>
            <a:gdLst/>
            <a:ahLst/>
            <a:cxnLst/>
            <a:rect r="r" b="b" t="t" l="l"/>
            <a:pathLst>
              <a:path h="5019239" w="6346164">
                <a:moveTo>
                  <a:pt x="0" y="0"/>
                </a:moveTo>
                <a:lnTo>
                  <a:pt x="6346163" y="0"/>
                </a:lnTo>
                <a:lnTo>
                  <a:pt x="6346163" y="5019239"/>
                </a:lnTo>
                <a:lnTo>
                  <a:pt x="0" y="5019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4271" y="1465760"/>
            <a:ext cx="6785000" cy="8658353"/>
          </a:xfrm>
          <a:custGeom>
            <a:avLst/>
            <a:gdLst/>
            <a:ahLst/>
            <a:cxnLst/>
            <a:rect r="r" b="b" t="t" l="l"/>
            <a:pathLst>
              <a:path h="8658353" w="6785000">
                <a:moveTo>
                  <a:pt x="0" y="0"/>
                </a:moveTo>
                <a:lnTo>
                  <a:pt x="6785000" y="0"/>
                </a:lnTo>
                <a:lnTo>
                  <a:pt x="6785000" y="8658353"/>
                </a:lnTo>
                <a:lnTo>
                  <a:pt x="0" y="8658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1754530"/>
            <a:ext cx="5268704" cy="186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77" b="true">
                <a:solidFill>
                  <a:srgbClr val="1649FF"/>
                </a:solidFill>
                <a:latin typeface="Roca One Bold"/>
                <a:ea typeface="Roca One Bold"/>
                <a:cs typeface="Roca One Bold"/>
                <a:sym typeface="Roca One Bold"/>
              </a:rPr>
              <a:t>Literature Review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4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840420" y="0"/>
            <a:ext cx="14440611" cy="10830458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9426" y="280276"/>
            <a:ext cx="1853911" cy="1853911"/>
          </a:xfrm>
          <a:custGeom>
            <a:avLst/>
            <a:gdLst/>
            <a:ahLst/>
            <a:cxnLst/>
            <a:rect r="r" b="b" t="t" l="l"/>
            <a:pathLst>
              <a:path h="1853911" w="1853911">
                <a:moveTo>
                  <a:pt x="0" y="0"/>
                </a:moveTo>
                <a:lnTo>
                  <a:pt x="1853911" y="0"/>
                </a:lnTo>
                <a:lnTo>
                  <a:pt x="1853911" y="1853911"/>
                </a:lnTo>
                <a:lnTo>
                  <a:pt x="0" y="185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43019" y="51041"/>
            <a:ext cx="14736128" cy="1062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4"/>
              </a:lnSpc>
            </a:pPr>
            <a:r>
              <a:rPr lang="en-US" sz="2855" spc="-57">
                <a:solidFill>
                  <a:srgbClr val="FAD02C"/>
                </a:solidFill>
                <a:latin typeface="RoxboroughCF"/>
                <a:ea typeface="RoxboroughCF"/>
                <a:cs typeface="RoxboroughCF"/>
                <a:sym typeface="RoxboroughCF"/>
              </a:rPr>
              <a:t>Title: An Interpretable Deep-Learning Framework for Predicting </a:t>
            </a:r>
            <a:r>
              <a:rPr lang="en-US" sz="2855" spc="-57">
                <a:solidFill>
                  <a:srgbClr val="FAD02C"/>
                </a:solidFill>
                <a:latin typeface="RoxboroughCF"/>
                <a:ea typeface="RoxboroughCF"/>
                <a:cs typeface="RoxboroughCF"/>
                <a:sym typeface="RoxboroughCF"/>
              </a:rPr>
              <a:t>Hospita</a:t>
            </a:r>
            <a:r>
              <a:rPr lang="en-US" sz="2855" spc="-57">
                <a:solidFill>
                  <a:srgbClr val="FAD02C"/>
                </a:solidFill>
                <a:latin typeface="RoxboroughCF"/>
                <a:ea typeface="RoxboroughCF"/>
                <a:cs typeface="RoxboroughCF"/>
                <a:sym typeface="RoxboroughCF"/>
              </a:rPr>
              <a:t>l Readmissions from Electronic Health Records</a:t>
            </a:r>
          </a:p>
          <a:p>
            <a:pPr algn="just">
              <a:lnSpc>
                <a:spcPts val="4454"/>
              </a:lnSpc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Authors: Fabio Azzalini, Tommaso Dolci, Marco Vagaggini (2025)</a:t>
            </a:r>
          </a:p>
          <a:p>
            <a:pPr algn="just">
              <a:lnSpc>
                <a:spcPts val="4454"/>
              </a:lnSpc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Dataset: MIMIC-III ICU EHR (public, de-identified)</a:t>
            </a:r>
          </a:p>
          <a:p>
            <a:pPr algn="just">
              <a:lnSpc>
                <a:spcPts val="4454"/>
              </a:lnSpc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Features: ICD-9-CM diagnosis/procedure codes, time gap between admissions</a:t>
            </a:r>
          </a:p>
          <a:p>
            <a:pPr algn="just">
              <a:lnSpc>
                <a:spcPts val="4454"/>
              </a:lnSpc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Methodology:</a:t>
            </a:r>
          </a:p>
          <a:p>
            <a:pPr algn="just" marL="616549" indent="-308274" lvl="1">
              <a:lnSpc>
                <a:spcPts val="4454"/>
              </a:lnSpc>
              <a:buFont typeface="Arial"/>
              <a:buChar char="•"/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Word2Vec embeddings (300-d) for codes.</a:t>
            </a:r>
          </a:p>
          <a:p>
            <a:pPr algn="just" marL="616549" indent="-308274" lvl="1">
              <a:lnSpc>
                <a:spcPts val="4454"/>
              </a:lnSpc>
              <a:buFont typeface="Arial"/>
              <a:buChar char="•"/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ConvLSTM1d for spatial-temporal patterns.</a:t>
            </a:r>
          </a:p>
          <a:p>
            <a:pPr algn="just" marL="616549" indent="-308274" lvl="1">
              <a:lnSpc>
                <a:spcPts val="4454"/>
              </a:lnSpc>
              <a:buFont typeface="Arial"/>
              <a:buChar char="•"/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</a:t>
            </a: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STM for time-gap sequences.</a:t>
            </a:r>
          </a:p>
          <a:p>
            <a:pPr algn="just" marL="616549" indent="-308274" lvl="1">
              <a:lnSpc>
                <a:spcPts val="4454"/>
              </a:lnSpc>
              <a:buFont typeface="Arial"/>
              <a:buChar char="•"/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Concatenate both branches → Dense layers → Probability output.</a:t>
            </a:r>
          </a:p>
          <a:p>
            <a:pPr algn="just">
              <a:lnSpc>
                <a:spcPts val="4454"/>
              </a:lnSpc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Key Findings:</a:t>
            </a:r>
          </a:p>
          <a:p>
            <a:pPr algn="just" marL="616549" indent="-308274" lvl="1">
              <a:lnSpc>
                <a:spcPts val="4454"/>
              </a:lnSpc>
              <a:buFont typeface="Arial"/>
              <a:buChar char="•"/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Outperformed Deepr, logistic regression, random forest.</a:t>
            </a:r>
          </a:p>
          <a:p>
            <a:pPr algn="just" marL="616549" indent="-308274" lvl="1">
              <a:lnSpc>
                <a:spcPts val="4454"/>
              </a:lnSpc>
              <a:buFont typeface="Arial"/>
              <a:buChar char="•"/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Identif</a:t>
            </a: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ied invasive procedures, cardiovascular/hepatic diseases, cancers, neurological disorders as top predictors.</a:t>
            </a:r>
          </a:p>
          <a:p>
            <a:pPr algn="just">
              <a:lnSpc>
                <a:spcPts val="4454"/>
              </a:lnSpc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Limitations:</a:t>
            </a:r>
          </a:p>
          <a:p>
            <a:pPr algn="just" marL="616549" indent="-308274" lvl="1">
              <a:lnSpc>
                <a:spcPts val="4454"/>
              </a:lnSpc>
              <a:buFont typeface="Arial"/>
              <a:buChar char="•"/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Excludes labs, medications, clinical notes.</a:t>
            </a:r>
          </a:p>
          <a:p>
            <a:pPr algn="just" marL="616549" indent="-308274" lvl="1">
              <a:lnSpc>
                <a:spcPts val="4454"/>
              </a:lnSpc>
              <a:buFont typeface="Arial"/>
              <a:buChar char="•"/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Evaluated only on ICU patients.</a:t>
            </a:r>
          </a:p>
          <a:p>
            <a:pPr algn="just" marL="616549" indent="-308274" lvl="1">
              <a:lnSpc>
                <a:spcPts val="4454"/>
              </a:lnSpc>
              <a:buFont typeface="Arial"/>
              <a:buChar char="•"/>
            </a:pPr>
            <a:r>
              <a:rPr lang="en-US" sz="2855">
                <a:solidFill>
                  <a:srgbClr val="FAD02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Interpretability method is model-specific.</a:t>
            </a:r>
          </a:p>
          <a:p>
            <a:pPr algn="just">
              <a:lnSpc>
                <a:spcPts val="39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B6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54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14074" r="0" b="-140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6991" y="-2475584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01816" y="75629"/>
            <a:ext cx="8484367" cy="72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8"/>
              </a:lnSpc>
              <a:spcBef>
                <a:spcPct val="0"/>
              </a:spcBef>
            </a:pPr>
            <a:r>
              <a:rPr lang="en-US" b="true" sz="4277" spc="68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RESEARCH GAP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19682" y="774509"/>
            <a:ext cx="8822855" cy="862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b="true" sz="285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Most existing diabetes readmission prediction studies use: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Logistic Regression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Random Forest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XGBoost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Basic Deep Neural Networks</a:t>
            </a:r>
          </a:p>
          <a:p>
            <a:pPr algn="just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b="true" sz="285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Key gaps in existing research: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❌ Poor handling of high-cardinality categorical EHR data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❌ Limited modeling of complex feature interactions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❌ Assumption of centralized data availability, which is unrealistic in hospitals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❌ Lack of privacy-preserving learning mechanisms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❌ Models behave like black boxes with no clinical explanations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03452" y="774509"/>
            <a:ext cx="9304808" cy="963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b="true" sz="285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Recent studies (2024–2025):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Focus on ICU mortality, sepsis, or imaging data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Rarely address diabetes readmission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Almost none combine Transformer + Federated Learning + XAI</a:t>
            </a:r>
          </a:p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b="true" sz="285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Specific gaps identified: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 use of TabTransformer for Diabetes 130-US Hospitals dataset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 realistic multi-hospital federated learning simulation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 integrated use of SHAP (global) + LIME (local) explanations</a:t>
            </a:r>
          </a:p>
          <a:p>
            <a:pPr algn="l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Limited focus on recall, which is critical in healthcare</a:t>
            </a:r>
          </a:p>
          <a:p>
            <a:pPr algn="l"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Research Gap Addressed in This Work:</a:t>
            </a:r>
          </a:p>
          <a:p>
            <a:pPr algn="l">
              <a:lnSpc>
                <a:spcPts val="4003"/>
              </a:lnSpc>
            </a:pPr>
            <a:r>
              <a:rPr lang="en-US" sz="28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unified, privacy-preserving, interpretable deep-learning framework for diabetes readmission prediction using real-world EHR data.</a:t>
            </a:r>
          </a:p>
          <a:p>
            <a:pPr algn="l">
              <a:lnSpc>
                <a:spcPts val="400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19254" y="6355563"/>
            <a:ext cx="3280091" cy="4090817"/>
          </a:xfrm>
          <a:custGeom>
            <a:avLst/>
            <a:gdLst/>
            <a:ahLst/>
            <a:cxnLst/>
            <a:rect r="r" b="b" t="t" l="l"/>
            <a:pathLst>
              <a:path h="4090817" w="3280091">
                <a:moveTo>
                  <a:pt x="0" y="0"/>
                </a:moveTo>
                <a:lnTo>
                  <a:pt x="3280092" y="0"/>
                </a:lnTo>
                <a:lnTo>
                  <a:pt x="3280092" y="4090817"/>
                </a:lnTo>
                <a:lnTo>
                  <a:pt x="0" y="4090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20631" y="0"/>
            <a:ext cx="14440611" cy="10830458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B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3356855" y="36635"/>
            <a:ext cx="14931145" cy="989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30303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TITLE: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 </a:t>
            </a:r>
            <a:r>
              <a:rPr lang="en-US" b="true" sz="2655" i="true" spc="84">
                <a:solidFill>
                  <a:srgbClr val="303030"/>
                </a:solidFill>
                <a:latin typeface="RoxboroughCF Bold Italics"/>
                <a:ea typeface="RoxboroughCF Bold Italics"/>
                <a:cs typeface="RoxboroughCF Bold Italics"/>
                <a:sym typeface="RoxboroughCF Bold Italics"/>
              </a:rPr>
              <a:t>ENHANCING READMISSION PREDICTION WITH DEEP LEARNING: EXTRACTING BIOMEDI</a:t>
            </a:r>
            <a:r>
              <a:rPr lang="en-US" b="true" sz="2655" i="true" spc="84">
                <a:solidFill>
                  <a:srgbClr val="303030"/>
                </a:solidFill>
                <a:latin typeface="RoxboroughCF Bold Italics"/>
                <a:ea typeface="RoxboroughCF Bold Italics"/>
                <a:cs typeface="RoxboroughCF Bold Italics"/>
                <a:sym typeface="RoxboroughCF Bold Italics"/>
              </a:rPr>
              <a:t>CA</a:t>
            </a:r>
            <a:r>
              <a:rPr lang="en-US" b="true" sz="2655" i="true" spc="84">
                <a:solidFill>
                  <a:srgbClr val="303030"/>
                </a:solidFill>
                <a:latin typeface="RoxboroughCF Bold Italics"/>
                <a:ea typeface="RoxboroughCF Bold Italics"/>
                <a:cs typeface="RoxboroughCF Bold Italics"/>
                <a:sym typeface="RoxboroughCF Bold Italics"/>
              </a:rPr>
              <a:t>L CONCEPTS FROM CLINICAL TEXTS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30303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Authors: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 Rasoul Samani, Mohammad Dehghani, Fahime Shahrokh (2024)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30303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Dataset: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 MIMIC-III v1.4 discharge summaries (public)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30303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Features: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 Only unstructured discharge summary text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30303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Methodology: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Preprocess text (cleaning, lemmatization, stopword removal).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BDSS (Bio-Disch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arge Summary BERT) for contextual embeddings.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PCA t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o reduce embeddings (3072 → 50).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MLP cl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assifier for prediction.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30303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Key Findings: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Accuracy: 94%, Recall: 0.94, F1: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 0.911, AUC: 0.75.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High 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recall → effective at identifying high-risk patients.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Shows clinical notes alone can be sufficient.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30303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Limitations: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Dataset imbalance (~6% readmissions) not addressed.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No structured variables i</a:t>
            </a: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ncluded.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303030"/>
                </a:solidFill>
                <a:latin typeface="RoxboroughCF"/>
                <a:ea typeface="RoxboroughCF"/>
                <a:cs typeface="RoxboroughCF"/>
                <a:sym typeface="RoxboroughCF"/>
              </a:rPr>
              <a:t>Input length capped → possible info loss.</a:t>
            </a:r>
          </a:p>
          <a:p>
            <a:pPr algn="just">
              <a:lnSpc>
                <a:spcPts val="3718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95363" y="280276"/>
            <a:ext cx="1938695" cy="1938695"/>
          </a:xfrm>
          <a:custGeom>
            <a:avLst/>
            <a:gdLst/>
            <a:ahLst/>
            <a:cxnLst/>
            <a:rect r="r" b="b" t="t" l="l"/>
            <a:pathLst>
              <a:path h="1938695" w="1938695">
                <a:moveTo>
                  <a:pt x="0" y="0"/>
                </a:moveTo>
                <a:lnTo>
                  <a:pt x="1938695" y="0"/>
                </a:lnTo>
                <a:lnTo>
                  <a:pt x="1938695" y="1938695"/>
                </a:lnTo>
                <a:lnTo>
                  <a:pt x="0" y="1938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20631" y="0"/>
            <a:ext cx="14440611" cy="10830458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7BD6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01726" y="260002"/>
            <a:ext cx="1937870" cy="1937870"/>
          </a:xfrm>
          <a:custGeom>
            <a:avLst/>
            <a:gdLst/>
            <a:ahLst/>
            <a:cxnLst/>
            <a:rect r="r" b="b" t="t" l="l"/>
            <a:pathLst>
              <a:path h="1937870" w="1937870">
                <a:moveTo>
                  <a:pt x="0" y="0"/>
                </a:moveTo>
                <a:lnTo>
                  <a:pt x="1937870" y="0"/>
                </a:lnTo>
                <a:lnTo>
                  <a:pt x="1937870" y="1937870"/>
                </a:lnTo>
                <a:lnTo>
                  <a:pt x="0" y="193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72460" y="157023"/>
            <a:ext cx="13819541" cy="1094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F8DCB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TITLE: </a:t>
            </a:r>
            <a:r>
              <a:rPr lang="en-US" b="true" sz="2655" i="true" spc="84">
                <a:solidFill>
                  <a:srgbClr val="F8DCBF"/>
                </a:solidFill>
                <a:latin typeface="RoxboroughCF Bold Italics"/>
                <a:ea typeface="RoxboroughCF Bold Italics"/>
                <a:cs typeface="RoxboroughCF Bold Italics"/>
                <a:sym typeface="RoxboroughCF Bold Italics"/>
              </a:rPr>
              <a:t>PRIVACY-PRESERVING FEDER</a:t>
            </a:r>
            <a:r>
              <a:rPr lang="en-US" b="true" sz="2655" i="true" spc="84">
                <a:solidFill>
                  <a:srgbClr val="F8DCBF"/>
                </a:solidFill>
                <a:latin typeface="RoxboroughCF Bold Italics"/>
                <a:ea typeface="RoxboroughCF Bold Italics"/>
                <a:cs typeface="RoxboroughCF Bold Italics"/>
                <a:sym typeface="RoxboroughCF Bold Italics"/>
              </a:rPr>
              <a:t>ATED</a:t>
            </a:r>
            <a:r>
              <a:rPr lang="en-US" b="true" sz="2655" i="true" spc="84">
                <a:solidFill>
                  <a:srgbClr val="F8DCBF"/>
                </a:solidFill>
                <a:latin typeface="RoxboroughCF Bold Italics"/>
                <a:ea typeface="RoxboroughCF Bold Italics"/>
                <a:cs typeface="RoxboroughCF Bold Italics"/>
                <a:sym typeface="RoxboroughCF Bold Italics"/>
              </a:rPr>
              <a:t> LEARNING FRAMEWORK FOR MULTI-SOURCE ELECTRONIC HEALTH RECORDS PROGNOSIS PREDICTION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F8DCB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Authors:</a:t>
            </a: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 Huiya Zhao, Dehao Sui, Yasha Wang, Liantao Ma, Ling Wang (2025)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F8DCB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Dataset:</a:t>
            </a: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 CDSL (Spain COVID-19 EHR), ESRD (peritoneal dialysis), TJH (hospital data) – private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F8DCB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Features: </a:t>
            </a: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Time-series labs (albumin, urea, hemoglobin, WBC, potassium, etc.), vitals, demographics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F8DCB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Methodology: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Multi-channel GRU embedding per feature.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Feder</a:t>
            </a: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ated Learning (FedAvg) for model aggregation.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Attention-based feature recalibration.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Task-specific layers for mortality, LOS.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F8DCB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Key Findings: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AUPR</a:t>
            </a: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C (TJH): 99.70%, AUROC (CDSL): 97.89%.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Improves privacy,</a:t>
            </a: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 handles heterogeneity.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F8DCB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Limitations: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Vulnerable to membership inference in extreme heterogeneity.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Basic missing data handling (mean/mode).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F8DCBF"/>
                </a:solidFill>
                <a:latin typeface="RoxboroughCF"/>
                <a:ea typeface="RoxboroughCF"/>
                <a:cs typeface="RoxboroughCF"/>
                <a:sym typeface="RoxboroughCF"/>
              </a:rPr>
              <a:t>Cross-border legal issues.</a:t>
            </a:r>
          </a:p>
          <a:p>
            <a:pPr algn="just">
              <a:lnSpc>
                <a:spcPts val="37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84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20631" y="0"/>
            <a:ext cx="14440611" cy="10830458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5440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93575" y="244930"/>
            <a:ext cx="2077302" cy="2077302"/>
          </a:xfrm>
          <a:custGeom>
            <a:avLst/>
            <a:gdLst/>
            <a:ahLst/>
            <a:cxnLst/>
            <a:rect r="r" b="b" t="t" l="l"/>
            <a:pathLst>
              <a:path h="2077302" w="2077302">
                <a:moveTo>
                  <a:pt x="0" y="0"/>
                </a:moveTo>
                <a:lnTo>
                  <a:pt x="2077301" y="0"/>
                </a:lnTo>
                <a:lnTo>
                  <a:pt x="2077301" y="2077301"/>
                </a:lnTo>
                <a:lnTo>
                  <a:pt x="0" y="207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90398" y="149680"/>
            <a:ext cx="15157234" cy="884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2"/>
              </a:lnSpc>
            </a:pPr>
            <a:r>
              <a:rPr lang="en-US" sz="2655">
                <a:solidFill>
                  <a:srgbClr val="EDE9DD"/>
                </a:solidFill>
                <a:latin typeface="Anton"/>
                <a:ea typeface="Anton"/>
                <a:cs typeface="Anton"/>
                <a:sym typeface="Anton"/>
              </a:rPr>
              <a:t>Title: BioBERT-RxReadmit: Improving </a:t>
            </a:r>
            <a:r>
              <a:rPr lang="en-US" sz="2655">
                <a:solidFill>
                  <a:srgbClr val="EDE9DD"/>
                </a:solidFill>
                <a:latin typeface="Anton"/>
                <a:ea typeface="Anton"/>
                <a:cs typeface="Anton"/>
                <a:sym typeface="Anton"/>
              </a:rPr>
              <a:t>Hospita</a:t>
            </a:r>
            <a:r>
              <a:rPr lang="en-US" sz="2655">
                <a:solidFill>
                  <a:srgbClr val="EDE9DD"/>
                </a:solidFill>
                <a:latin typeface="Anton"/>
                <a:ea typeface="Anton"/>
                <a:cs typeface="Anton"/>
                <a:sym typeface="Anton"/>
              </a:rPr>
              <a:t>l Readmission Predictions Through Clinical Text Analysis with BioBERT</a:t>
            </a:r>
          </a:p>
          <a:p>
            <a:pPr algn="just">
              <a:lnSpc>
                <a:spcPts val="4142"/>
              </a:lnSpc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Authors: Akshi Kumar, Jyothi Malla, Aditi Sharma (2025)</a:t>
            </a:r>
          </a:p>
          <a:p>
            <a:pPr algn="just">
              <a:lnSpc>
                <a:spcPts val="4142"/>
              </a:lnSpc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Dataset: MIMIC-III clinical notes (public)</a:t>
            </a:r>
          </a:p>
          <a:p>
            <a:pPr algn="just">
              <a:lnSpc>
                <a:spcPts val="4142"/>
              </a:lnSpc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Features: Extracted entities (symptoms, medications, diagnoses) + raw text embeddings</a:t>
            </a:r>
          </a:p>
          <a:p>
            <a:pPr algn="just">
              <a:lnSpc>
                <a:spcPts val="4142"/>
              </a:lnSpc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Methodology: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Stage 1: NER with BioBERT to extract clinical entities.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Stage 2: Classification using concatenated raw text + NER features.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Attention mechanism for feature weighting.</a:t>
            </a:r>
          </a:p>
          <a:p>
            <a:pPr algn="just">
              <a:lnSpc>
                <a:spcPts val="4142"/>
              </a:lnSpc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Key Findings: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AUC-R</a:t>
            </a: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OC: 0.844 (better than BERT baseline: 0.48, DeepNote-GNN: 0.79).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Highlights high-risk terms like “heart</a:t>
            </a: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 failure,” “medication non-adherence.”</a:t>
            </a:r>
          </a:p>
          <a:p>
            <a:pPr algn="just">
              <a:lnSpc>
                <a:spcPts val="4142"/>
              </a:lnSpc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Limitations: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Domain-specific; performance may drop in other settings.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D</a:t>
            </a: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ependent on note quality and labeling.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-39">
                <a:solidFill>
                  <a:srgbClr val="EDE9DD"/>
                </a:solidFill>
                <a:latin typeface="Prompt"/>
                <a:ea typeface="Prompt"/>
                <a:cs typeface="Prompt"/>
                <a:sym typeface="Prompt"/>
              </a:rPr>
              <a:t>Computationally heavy.</a:t>
            </a:r>
          </a:p>
          <a:p>
            <a:pPr algn="just">
              <a:lnSpc>
                <a:spcPts val="37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20631" y="0"/>
            <a:ext cx="14440611" cy="10830458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8B73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94334" y="150726"/>
            <a:ext cx="2113771" cy="2113771"/>
          </a:xfrm>
          <a:custGeom>
            <a:avLst/>
            <a:gdLst/>
            <a:ahLst/>
            <a:cxnLst/>
            <a:rect r="r" b="b" t="t" l="l"/>
            <a:pathLst>
              <a:path h="2113771" w="2113771">
                <a:moveTo>
                  <a:pt x="0" y="0"/>
                </a:moveTo>
                <a:lnTo>
                  <a:pt x="2113771" y="0"/>
                </a:lnTo>
                <a:lnTo>
                  <a:pt x="2113771" y="2113771"/>
                </a:lnTo>
                <a:lnTo>
                  <a:pt x="0" y="211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22810" y="55476"/>
            <a:ext cx="14365923" cy="1042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6E3516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TITLE: </a:t>
            </a:r>
            <a:r>
              <a:rPr lang="en-US" b="true" sz="2655" i="true" spc="84">
                <a:solidFill>
                  <a:srgbClr val="6E3516"/>
                </a:solidFill>
                <a:latin typeface="RoxboroughCF Bold Italics"/>
                <a:ea typeface="RoxboroughCF Bold Italics"/>
                <a:cs typeface="RoxboroughCF Bold Italics"/>
                <a:sym typeface="RoxboroughCF Bold Italics"/>
              </a:rPr>
              <a:t>TRANSFORMER-BASED PREDICTION OF </a:t>
            </a:r>
            <a:r>
              <a:rPr lang="en-US" b="true" sz="2655" i="true" spc="84">
                <a:solidFill>
                  <a:srgbClr val="6E3516"/>
                </a:solidFill>
                <a:latin typeface="RoxboroughCF Bold Italics"/>
                <a:ea typeface="RoxboroughCF Bold Italics"/>
                <a:cs typeface="RoxboroughCF Bold Italics"/>
                <a:sym typeface="RoxboroughCF Bold Italics"/>
              </a:rPr>
              <a:t>HOSPITA</a:t>
            </a:r>
            <a:r>
              <a:rPr lang="en-US" b="true" sz="2655" i="true" spc="84">
                <a:solidFill>
                  <a:srgbClr val="6E3516"/>
                </a:solidFill>
                <a:latin typeface="RoxboroughCF Bold Italics"/>
                <a:ea typeface="RoxboroughCF Bold Italics"/>
                <a:cs typeface="RoxboroughCF Bold Italics"/>
                <a:sym typeface="RoxboroughCF Bold Italics"/>
              </a:rPr>
              <a:t>L READMISSIONS FOR DIABETES PATIENTS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6E3516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AUTHORS: JORGE GARCÍA-MOSQUERA, MARÍA VILLA-MONEDERO, MANUEL GIL-MARTÍN, RUBÉN SAN-SEGUNDO (2025)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6E3516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Dataset:</a:t>
            </a: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 US Health Facts Diabetes dataset (101,766 patients) – public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6E3516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Features:</a:t>
            </a: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 Demographics, prior visits, discharge disposition, HbA1c levels, diagnoses, medications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6E3516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Methodology: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Structured data tokenized like words in a sentence.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Mul</a:t>
            </a: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ti-head attention for feature weighting.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Random Forest + permutation tests for feature selection.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Binary and multiclass classification tasks.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6E3516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Key Findings: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Binary accuracy: 65.82%, AUC</a:t>
            </a: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: 0.657 (better than SVM, RF).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HbA1c, discharge disposition, and prior inpatient visits are top</a:t>
            </a: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 predictors.</a:t>
            </a:r>
          </a:p>
          <a:p>
            <a:pPr algn="just">
              <a:lnSpc>
                <a:spcPts val="4142"/>
              </a:lnSpc>
            </a:pPr>
            <a:r>
              <a:rPr lang="en-US" b="true" sz="2655" spc="84">
                <a:solidFill>
                  <a:srgbClr val="6E3516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Limitations: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Data imbalance handled by under-sampling (may bias results).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Tra</a:t>
            </a: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nsformers less interpretable.</a:t>
            </a:r>
          </a:p>
          <a:p>
            <a:pPr algn="just" marL="573370" indent="-286685" lvl="1">
              <a:lnSpc>
                <a:spcPts val="4142"/>
              </a:lnSpc>
              <a:buFont typeface="Arial"/>
              <a:buChar char="•"/>
            </a:pPr>
            <a:r>
              <a:rPr lang="en-US" sz="2655" spc="84">
                <a:solidFill>
                  <a:srgbClr val="6E3516"/>
                </a:solidFill>
                <a:latin typeface="RoxboroughCF"/>
                <a:ea typeface="RoxboroughCF"/>
                <a:cs typeface="RoxboroughCF"/>
                <a:sym typeface="RoxboroughCF"/>
              </a:rPr>
              <a:t>Requires GPU for efficient training.</a:t>
            </a:r>
          </a:p>
          <a:p>
            <a:pPr algn="just">
              <a:lnSpc>
                <a:spcPts val="37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C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607206" cy="10287000"/>
          </a:xfrm>
          <a:custGeom>
            <a:avLst/>
            <a:gdLst/>
            <a:ahLst/>
            <a:cxnLst/>
            <a:rect r="r" b="b" t="t" l="l"/>
            <a:pathLst>
              <a:path h="10287000" w="9607206">
                <a:moveTo>
                  <a:pt x="0" y="0"/>
                </a:moveTo>
                <a:lnTo>
                  <a:pt x="9607206" y="0"/>
                </a:lnTo>
                <a:lnTo>
                  <a:pt x="9607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9832" y="2057400"/>
            <a:ext cx="5822442" cy="8229600"/>
          </a:xfrm>
          <a:custGeom>
            <a:avLst/>
            <a:gdLst/>
            <a:ahLst/>
            <a:cxnLst/>
            <a:rect r="r" b="b" t="t" l="l"/>
            <a:pathLst>
              <a:path h="8229600" w="5822442">
                <a:moveTo>
                  <a:pt x="0" y="0"/>
                </a:moveTo>
                <a:lnTo>
                  <a:pt x="5822442" y="0"/>
                </a:lnTo>
                <a:lnTo>
                  <a:pt x="58224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8639" y="-475128"/>
            <a:ext cx="13715834" cy="479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02"/>
              </a:lnSpc>
            </a:pPr>
            <a:r>
              <a:rPr lang="en-US" b="true" sz="13787">
                <a:solidFill>
                  <a:srgbClr val="716F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</a:t>
            </a:r>
          </a:p>
          <a:p>
            <a:pPr algn="ctr">
              <a:lnSpc>
                <a:spcPts val="19302"/>
              </a:lnSpc>
            </a:pPr>
            <a:r>
              <a:rPr lang="en-US" b="true" sz="13787">
                <a:solidFill>
                  <a:srgbClr val="716F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3603" y="5280239"/>
            <a:ext cx="12455697" cy="203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716F3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presented by,</a:t>
            </a:r>
          </a:p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716F3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VISHNU DHATHAN,</a:t>
            </a:r>
          </a:p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716F3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YASWANTH,</a:t>
            </a:r>
          </a:p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b="true" sz="2850">
                <a:solidFill>
                  <a:srgbClr val="716F3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YOGESWARAN.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801103" y="-15430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1F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641053" y="-154305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1F3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744950" y="1285875"/>
            <a:ext cx="1543050" cy="15430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1F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D0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6760" y="0"/>
            <a:ext cx="9095423" cy="10287000"/>
          </a:xfrm>
          <a:custGeom>
            <a:avLst/>
            <a:gdLst/>
            <a:ahLst/>
            <a:cxnLst/>
            <a:rect r="r" b="b" t="t" l="l"/>
            <a:pathLst>
              <a:path h="10287000" w="9095423">
                <a:moveTo>
                  <a:pt x="0" y="0"/>
                </a:moveTo>
                <a:lnTo>
                  <a:pt x="9095423" y="0"/>
                </a:lnTo>
                <a:lnTo>
                  <a:pt x="90954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4932" y="6172200"/>
            <a:ext cx="3351692" cy="4114800"/>
          </a:xfrm>
          <a:custGeom>
            <a:avLst/>
            <a:gdLst/>
            <a:ahLst/>
            <a:cxnLst/>
            <a:rect r="r" b="b" t="t" l="l"/>
            <a:pathLst>
              <a:path h="4114800" w="3351692">
                <a:moveTo>
                  <a:pt x="0" y="0"/>
                </a:moveTo>
                <a:lnTo>
                  <a:pt x="3351692" y="0"/>
                </a:lnTo>
                <a:lnTo>
                  <a:pt x="3351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89141" y="259624"/>
            <a:ext cx="5298859" cy="4087691"/>
          </a:xfrm>
          <a:custGeom>
            <a:avLst/>
            <a:gdLst/>
            <a:ahLst/>
            <a:cxnLst/>
            <a:rect r="r" b="b" t="t" l="l"/>
            <a:pathLst>
              <a:path h="4087691" w="5298859">
                <a:moveTo>
                  <a:pt x="0" y="0"/>
                </a:moveTo>
                <a:lnTo>
                  <a:pt x="5298859" y="0"/>
                </a:lnTo>
                <a:lnTo>
                  <a:pt x="5298859" y="4087691"/>
                </a:lnTo>
                <a:lnTo>
                  <a:pt x="0" y="4087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67884" y="4347315"/>
            <a:ext cx="7330062" cy="5369270"/>
          </a:xfrm>
          <a:custGeom>
            <a:avLst/>
            <a:gdLst/>
            <a:ahLst/>
            <a:cxnLst/>
            <a:rect r="r" b="b" t="t" l="l"/>
            <a:pathLst>
              <a:path h="5369270" w="7330062">
                <a:moveTo>
                  <a:pt x="0" y="0"/>
                </a:moveTo>
                <a:lnTo>
                  <a:pt x="7330061" y="0"/>
                </a:lnTo>
                <a:lnTo>
                  <a:pt x="7330061" y="5369270"/>
                </a:lnTo>
                <a:lnTo>
                  <a:pt x="0" y="5369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12" y="1158494"/>
            <a:ext cx="10531547" cy="912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</a:t>
            </a: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ospital readmission within 30 days is a major challenge in diabetes care: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Increases healthcare costs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Indicates poor discharge planning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Leads to higher patient complications and mortality</a:t>
            </a:r>
          </a:p>
          <a:p>
            <a:pPr algn="just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Existing challenges in predicti</a:t>
            </a: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NG READMISSION: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DIABET</a:t>
            </a: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es EHR data is high-dimensional and highly categorical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Readmission cases are rare (~11%), causing class imbalance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Hospitals cannot share patient data due to privacy laws (HIPAA, GDPR)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Clinicians do not trust black-box AI models</a:t>
            </a:r>
          </a:p>
          <a:p>
            <a:pPr algn="just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Current systems fail because they: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Miss high-risk patients (low recall)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Require centralized data storage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Provide no explanation for predictions</a:t>
            </a:r>
          </a:p>
          <a:p>
            <a:pPr algn="just" marL="1234947" indent="-411649" lvl="2">
              <a:lnSpc>
                <a:spcPts val="4003"/>
              </a:lnSpc>
              <a:buFont typeface="Arial"/>
              <a:buChar char="⚬"/>
            </a:pP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Are diffic</a:t>
            </a: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ULT TO</a:t>
            </a:r>
            <a:r>
              <a:rPr lang="en-US" sz="2859">
                <a:solidFill>
                  <a:srgbClr val="04517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deploy across multiple hospitals</a:t>
            </a:r>
          </a:p>
          <a:p>
            <a:pPr algn="just">
              <a:lnSpc>
                <a:spcPts val="400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49684" y="469696"/>
            <a:ext cx="9847003" cy="55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6"/>
              </a:lnSpc>
            </a:pPr>
            <a:r>
              <a:rPr lang="en-US" sz="4277" spc="-85">
                <a:solidFill>
                  <a:srgbClr val="045174"/>
                </a:solidFill>
                <a:latin typeface="RoxboroughCF"/>
                <a:ea typeface="RoxboroughCF"/>
                <a:cs typeface="RoxboroughCF"/>
                <a:sym typeface="RoxboroughCF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12877" y="5482817"/>
            <a:ext cx="6185068" cy="373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335" b="true">
                <a:solidFill>
                  <a:srgbClr val="04517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Problem Statement</a:t>
            </a:r>
          </a:p>
          <a:p>
            <a:pPr algn="l">
              <a:lnSpc>
                <a:spcPts val="3269"/>
              </a:lnSpc>
            </a:pPr>
            <a:r>
              <a:rPr lang="en-US" sz="2335" i="true">
                <a:solidFill>
                  <a:srgbClr val="04517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To </a:t>
            </a:r>
            <a:r>
              <a:rPr lang="en-US" sz="2335" i="true">
                <a:solidFill>
                  <a:srgbClr val="04517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design a privacy-preserving, accurate, and interpretable AI system that can predict 30-day hospital readmission in diabetic patients using real-world EHR data, while operating in a multi-hospital federated learning environment and providing clinically meaningful explanations for each prediction.</a:t>
            </a:r>
          </a:p>
          <a:p>
            <a:pPr algn="l">
              <a:lnSpc>
                <a:spcPts val="326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C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795" y="384874"/>
            <a:ext cx="12670025" cy="10141766"/>
          </a:xfrm>
          <a:custGeom>
            <a:avLst/>
            <a:gdLst/>
            <a:ahLst/>
            <a:cxnLst/>
            <a:rect r="r" b="b" t="t" l="l"/>
            <a:pathLst>
              <a:path h="10141766" w="12670025">
                <a:moveTo>
                  <a:pt x="0" y="0"/>
                </a:moveTo>
                <a:lnTo>
                  <a:pt x="12670024" y="0"/>
                </a:lnTo>
                <a:lnTo>
                  <a:pt x="12670024" y="10141766"/>
                </a:lnTo>
                <a:lnTo>
                  <a:pt x="0" y="1014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15118" y="3976354"/>
            <a:ext cx="4650703" cy="6550286"/>
          </a:xfrm>
          <a:custGeom>
            <a:avLst/>
            <a:gdLst/>
            <a:ahLst/>
            <a:cxnLst/>
            <a:rect r="r" b="b" t="t" l="l"/>
            <a:pathLst>
              <a:path h="6550286" w="4650703">
                <a:moveTo>
                  <a:pt x="0" y="0"/>
                </a:moveTo>
                <a:lnTo>
                  <a:pt x="4650703" y="0"/>
                </a:lnTo>
                <a:lnTo>
                  <a:pt x="4650703" y="6550286"/>
                </a:lnTo>
                <a:lnTo>
                  <a:pt x="0" y="6550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31940" y="-511137"/>
            <a:ext cx="3812180" cy="6166761"/>
          </a:xfrm>
          <a:custGeom>
            <a:avLst/>
            <a:gdLst/>
            <a:ahLst/>
            <a:cxnLst/>
            <a:rect r="r" b="b" t="t" l="l"/>
            <a:pathLst>
              <a:path h="6166761" w="3812180">
                <a:moveTo>
                  <a:pt x="0" y="0"/>
                </a:moveTo>
                <a:lnTo>
                  <a:pt x="3812180" y="0"/>
                </a:lnTo>
                <a:lnTo>
                  <a:pt x="3812180" y="6166762"/>
                </a:lnTo>
                <a:lnTo>
                  <a:pt x="0" y="6166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91492" y="215588"/>
            <a:ext cx="13161984" cy="81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b="true" sz="4737">
                <a:solidFill>
                  <a:srgbClr val="1649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C</a:t>
            </a:r>
            <a:r>
              <a:rPr lang="en-US" b="true" sz="4737">
                <a:solidFill>
                  <a:srgbClr val="1649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OLLECTION AND DATA TYPE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24115"/>
            <a:ext cx="17737121" cy="962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7"/>
              </a:lnSpc>
            </a:pPr>
            <a:r>
              <a:rPr lang="en-US" sz="3619" b="true">
                <a:solidFill>
                  <a:srgbClr val="164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 Collection</a:t>
            </a:r>
          </a:p>
          <a:p>
            <a:pPr algn="l" marL="781557" indent="-390778" lvl="1">
              <a:lnSpc>
                <a:spcPts val="5067"/>
              </a:lnSpc>
              <a:buFont typeface="Arial"/>
              <a:buChar char="•"/>
            </a:pP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 used: Diabetes 130-US Hospitals Dataset (1999–2008)</a:t>
            </a:r>
          </a:p>
          <a:p>
            <a:pPr algn="l" marL="781557" indent="-390778" lvl="1">
              <a:lnSpc>
                <a:spcPts val="5067"/>
              </a:lnSpc>
              <a:buFont typeface="Arial"/>
              <a:buChar char="•"/>
            </a:pP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Publicly available, real-world Electronic Health Records (EHR)</a:t>
            </a:r>
          </a:p>
          <a:p>
            <a:pPr algn="l" marL="781557" indent="-390778" lvl="1">
              <a:lnSpc>
                <a:spcPts val="5067"/>
              </a:lnSpc>
              <a:buFont typeface="Arial"/>
              <a:buChar char="•"/>
            </a:pP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Collected from 130 hospitals and integrated delivery networks across the United States</a:t>
            </a:r>
          </a:p>
          <a:p>
            <a:pPr algn="l" marL="781557" indent="-390778" lvl="1">
              <a:lnSpc>
                <a:spcPts val="5067"/>
              </a:lnSpc>
              <a:buFont typeface="Arial"/>
              <a:buChar char="•"/>
            </a:pPr>
            <a:r>
              <a:rPr lang="en-US" sz="3619" i="true">
                <a:solidFill>
                  <a:srgbClr val="1649FF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Total patient encounters:</a:t>
            </a: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101,766</a:t>
            </a:r>
          </a:p>
          <a:p>
            <a:pPr algn="l" marL="781557" indent="-390778" lvl="1">
              <a:lnSpc>
                <a:spcPts val="5067"/>
              </a:lnSpc>
              <a:buFont typeface="Arial"/>
              <a:buChar char="•"/>
            </a:pP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Each record represents one hospital admission of a diabetic patient</a:t>
            </a:r>
          </a:p>
          <a:p>
            <a:pPr algn="l">
              <a:lnSpc>
                <a:spcPts val="5067"/>
              </a:lnSpc>
            </a:pPr>
            <a:r>
              <a:rPr lang="en-US" sz="3619" b="true">
                <a:solidFill>
                  <a:srgbClr val="164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Prediction Target</a:t>
            </a:r>
          </a:p>
          <a:p>
            <a:pPr algn="l" marL="781557" indent="-390778" lvl="1">
              <a:lnSpc>
                <a:spcPts val="5067"/>
              </a:lnSpc>
              <a:buFont typeface="Arial"/>
              <a:buChar char="•"/>
            </a:pPr>
            <a:r>
              <a:rPr lang="en-US" sz="3619" i="true">
                <a:solidFill>
                  <a:srgbClr val="1649FF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Original target:</a:t>
            </a: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readmitted</a:t>
            </a:r>
          </a:p>
          <a:p>
            <a:pPr algn="l" marL="1563114" indent="-521038" lvl="2">
              <a:lnSpc>
                <a:spcPts val="5067"/>
              </a:lnSpc>
              <a:buFont typeface="Arial"/>
              <a:buChar char="⚬"/>
            </a:pP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&lt;30 → Readmitted within 30 days</a:t>
            </a:r>
          </a:p>
          <a:p>
            <a:pPr algn="l" marL="1563114" indent="-521038" lvl="2">
              <a:lnSpc>
                <a:spcPts val="5067"/>
              </a:lnSpc>
              <a:buFont typeface="Arial"/>
              <a:buChar char="⚬"/>
            </a:pP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&gt;30 → Readmitted after 30 days</a:t>
            </a:r>
          </a:p>
          <a:p>
            <a:pPr algn="l" marL="1563114" indent="-521038" lvl="2">
              <a:lnSpc>
                <a:spcPts val="5067"/>
              </a:lnSpc>
              <a:buFont typeface="Arial"/>
              <a:buChar char="⚬"/>
            </a:pP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 → Not readmitted</a:t>
            </a:r>
          </a:p>
          <a:p>
            <a:pPr algn="l" marL="781557" indent="-390778" lvl="1">
              <a:lnSpc>
                <a:spcPts val="5067"/>
              </a:lnSpc>
              <a:buFont typeface="Arial"/>
              <a:buChar char="•"/>
            </a:pPr>
            <a:r>
              <a:rPr lang="en-US" sz="3619" i="true">
                <a:solidFill>
                  <a:srgbClr val="1649FF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Converted into binary classification:</a:t>
            </a:r>
          </a:p>
          <a:p>
            <a:pPr algn="l" marL="1563114" indent="-521038" lvl="2">
              <a:lnSpc>
                <a:spcPts val="5067"/>
              </a:lnSpc>
              <a:buFont typeface="Arial"/>
              <a:buChar char="⚬"/>
            </a:pP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 → Readmitted within 30 days</a:t>
            </a:r>
          </a:p>
          <a:p>
            <a:pPr algn="l" marL="1563114" indent="-521038" lvl="2">
              <a:lnSpc>
                <a:spcPts val="5067"/>
              </a:lnSpc>
              <a:buFont typeface="Arial"/>
              <a:buChar char="⚬"/>
            </a:pPr>
            <a:r>
              <a:rPr lang="en-US" sz="3619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0 → Otherwise</a:t>
            </a:r>
          </a:p>
          <a:p>
            <a:pPr algn="l">
              <a:lnSpc>
                <a:spcPts val="506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7670" y="516772"/>
            <a:ext cx="8305694" cy="9267162"/>
          </a:xfrm>
          <a:custGeom>
            <a:avLst/>
            <a:gdLst/>
            <a:ahLst/>
            <a:cxnLst/>
            <a:rect r="r" b="b" t="t" l="l"/>
            <a:pathLst>
              <a:path h="9267162" w="8305694">
                <a:moveTo>
                  <a:pt x="0" y="0"/>
                </a:moveTo>
                <a:lnTo>
                  <a:pt x="8305694" y="0"/>
                </a:lnTo>
                <a:lnTo>
                  <a:pt x="8305694" y="9267162"/>
                </a:lnTo>
                <a:lnTo>
                  <a:pt x="0" y="926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0742" y="586227"/>
            <a:ext cx="9626523" cy="888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4"/>
              </a:lnSpc>
            </a:pPr>
            <a:r>
              <a:rPr lang="en-US" sz="3617" b="true">
                <a:solidFill>
                  <a:srgbClr val="164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 Types</a:t>
            </a:r>
          </a:p>
          <a:p>
            <a:pPr algn="l" marL="781067" indent="-390533" lvl="1">
              <a:lnSpc>
                <a:spcPts val="5064"/>
              </a:lnSpc>
              <a:buFont typeface="Arial"/>
              <a:buChar char="•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Categorical Data (High Car</a:t>
            </a: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dinality)</a:t>
            </a:r>
          </a:p>
          <a:p>
            <a:pPr algn="l" marL="781067" indent="-390533" lvl="1">
              <a:lnSpc>
                <a:spcPts val="5064"/>
              </a:lnSpc>
              <a:buFont typeface="Arial"/>
              <a:buChar char="•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3617" i="true">
                <a:solidFill>
                  <a:srgbClr val="1649FF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Examples:</a:t>
            </a:r>
          </a:p>
          <a:p>
            <a:pPr algn="l" marL="1562133" indent="-520711" lvl="2">
              <a:lnSpc>
                <a:spcPts val="5064"/>
              </a:lnSpc>
              <a:buFont typeface="Arial"/>
              <a:buChar char="⚬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Race, Gender, Age group</a:t>
            </a:r>
          </a:p>
          <a:p>
            <a:pPr algn="l" marL="1562133" indent="-520711" lvl="2">
              <a:lnSpc>
                <a:spcPts val="5064"/>
              </a:lnSpc>
              <a:buFont typeface="Arial"/>
              <a:buChar char="⚬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Medical specialty</a:t>
            </a:r>
          </a:p>
          <a:p>
            <a:pPr algn="l" marL="1562133" indent="-520711" lvl="2">
              <a:lnSpc>
                <a:spcPts val="5064"/>
              </a:lnSpc>
              <a:buFont typeface="Arial"/>
              <a:buChar char="⚬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Diagnosis codes (ICD-9)</a:t>
            </a:r>
          </a:p>
          <a:p>
            <a:pPr algn="l" marL="1562133" indent="-520711" lvl="2">
              <a:lnSpc>
                <a:spcPts val="5064"/>
              </a:lnSpc>
              <a:buFont typeface="Arial"/>
              <a:buChar char="⚬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Medication change indicators</a:t>
            </a:r>
          </a:p>
          <a:p>
            <a:pPr algn="l" marL="781067" indent="-390533" lvl="1">
              <a:lnSpc>
                <a:spcPts val="5064"/>
              </a:lnSpc>
              <a:buFont typeface="Arial"/>
              <a:buChar char="•"/>
            </a:pPr>
            <a:r>
              <a:rPr lang="en-US" sz="3617" i="true">
                <a:solidFill>
                  <a:srgbClr val="1649FF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Numerical Data</a:t>
            </a:r>
          </a:p>
          <a:p>
            <a:pPr algn="l" marL="1562133" indent="-520711" lvl="2">
              <a:lnSpc>
                <a:spcPts val="5064"/>
              </a:lnSpc>
              <a:buFont typeface="Arial"/>
              <a:buChar char="⚬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Time in hospital</a:t>
            </a:r>
          </a:p>
          <a:p>
            <a:pPr algn="l" marL="1562133" indent="-520711" lvl="2">
              <a:lnSpc>
                <a:spcPts val="5064"/>
              </a:lnSpc>
              <a:buFont typeface="Arial"/>
              <a:buChar char="⚬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Number of inpatient visits</a:t>
            </a:r>
          </a:p>
          <a:p>
            <a:pPr algn="l" marL="1562133" indent="-520711" lvl="2">
              <a:lnSpc>
                <a:spcPts val="5064"/>
              </a:lnSpc>
              <a:buFont typeface="Arial"/>
              <a:buChar char="⚬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Number of emergency visits</a:t>
            </a:r>
          </a:p>
          <a:p>
            <a:pPr algn="l" marL="1562133" indent="-520711" lvl="2">
              <a:lnSpc>
                <a:spcPts val="5064"/>
              </a:lnSpc>
              <a:buFont typeface="Arial"/>
              <a:buChar char="⚬"/>
            </a:pPr>
            <a:r>
              <a:rPr lang="en-US" sz="3617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Number of medications</a:t>
            </a:r>
          </a:p>
          <a:p>
            <a:pPr algn="l">
              <a:lnSpc>
                <a:spcPts val="5064"/>
              </a:lnSpc>
            </a:pPr>
          </a:p>
          <a:p>
            <a:pPr algn="l">
              <a:lnSpc>
                <a:spcPts val="506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1874670">
            <a:off x="-181898" y="7043114"/>
            <a:ext cx="2940212" cy="4114800"/>
          </a:xfrm>
          <a:custGeom>
            <a:avLst/>
            <a:gdLst/>
            <a:ahLst/>
            <a:cxnLst/>
            <a:rect r="r" b="b" t="t" l="l"/>
            <a:pathLst>
              <a:path h="4114800" w="2940212">
                <a:moveTo>
                  <a:pt x="0" y="0"/>
                </a:moveTo>
                <a:lnTo>
                  <a:pt x="2940212" y="0"/>
                </a:lnTo>
                <a:lnTo>
                  <a:pt x="2940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78203" y="5669134"/>
            <a:ext cx="4800156" cy="4114800"/>
          </a:xfrm>
          <a:custGeom>
            <a:avLst/>
            <a:gdLst/>
            <a:ahLst/>
            <a:cxnLst/>
            <a:rect r="r" b="b" t="t" l="l"/>
            <a:pathLst>
              <a:path h="4114800" w="4800156">
                <a:moveTo>
                  <a:pt x="0" y="0"/>
                </a:moveTo>
                <a:lnTo>
                  <a:pt x="4800155" y="0"/>
                </a:lnTo>
                <a:lnTo>
                  <a:pt x="48001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56839" y="586227"/>
            <a:ext cx="9626523" cy="898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8"/>
              </a:lnSpc>
            </a:pPr>
            <a:r>
              <a:rPr lang="en-US" sz="3620" b="true">
                <a:solidFill>
                  <a:srgbClr val="164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Dataset Characteristics</a:t>
            </a:r>
          </a:p>
          <a:p>
            <a:pPr algn="l" marL="781559" indent="-390779" lvl="1">
              <a:lnSpc>
                <a:spcPts val="5068"/>
              </a:lnSpc>
              <a:buFont typeface="Arial"/>
              <a:buChar char="•"/>
            </a:pPr>
            <a:r>
              <a:rPr lang="en-US" sz="3620" i="true">
                <a:solidFill>
                  <a:srgbClr val="1649FF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Total features use</a:t>
            </a:r>
            <a:r>
              <a:rPr lang="en-US" sz="3620" i="true">
                <a:solidFill>
                  <a:srgbClr val="1649FF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d:</a:t>
            </a:r>
            <a:r>
              <a:rPr lang="en-US" sz="3620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46</a:t>
            </a:r>
          </a:p>
          <a:p>
            <a:pPr algn="l" marL="781559" indent="-390779" lvl="1">
              <a:lnSpc>
                <a:spcPts val="5068"/>
              </a:lnSpc>
              <a:buFont typeface="Arial"/>
              <a:buChar char="•"/>
            </a:pPr>
            <a:r>
              <a:rPr lang="en-US" sz="3620" i="true">
                <a:solidFill>
                  <a:srgbClr val="1649FF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Highly imbalanced dataset:</a:t>
            </a:r>
          </a:p>
          <a:p>
            <a:pPr algn="l" marL="1563117" indent="-521039" lvl="2">
              <a:lnSpc>
                <a:spcPts val="5068"/>
              </a:lnSpc>
              <a:buFont typeface="Arial"/>
              <a:buChar char="⚬"/>
            </a:pPr>
            <a:r>
              <a:rPr lang="en-US" sz="3620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~11% readmitted</a:t>
            </a:r>
          </a:p>
          <a:p>
            <a:pPr algn="l" marL="1563117" indent="-521039" lvl="2">
              <a:lnSpc>
                <a:spcPts val="5068"/>
              </a:lnSpc>
              <a:buFont typeface="Arial"/>
              <a:buChar char="⚬"/>
            </a:pPr>
            <a:r>
              <a:rPr lang="en-US" sz="3620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~89% not readmitted</a:t>
            </a:r>
          </a:p>
          <a:p>
            <a:pPr algn="l" marL="781559" indent="-390779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Contains missing values, reflecting real clinical data</a:t>
            </a:r>
          </a:p>
          <a:p>
            <a:pPr algn="l">
              <a:lnSpc>
                <a:spcPts val="5068"/>
              </a:lnSpc>
            </a:pPr>
            <a:r>
              <a:rPr lang="en-US" sz="3620" b="true">
                <a:solidFill>
                  <a:srgbClr val="1649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Why this Dataset?</a:t>
            </a:r>
          </a:p>
          <a:p>
            <a:pPr algn="l" marL="781559" indent="-390779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Realistic hospital data</a:t>
            </a:r>
          </a:p>
          <a:p>
            <a:pPr algn="l" marL="781559" indent="-390779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Suitable for deep learning on tabular data</a:t>
            </a:r>
          </a:p>
          <a:p>
            <a:pPr algn="l" marL="781559" indent="-390779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Ideal for federated learning simulation</a:t>
            </a:r>
          </a:p>
          <a:p>
            <a:pPr algn="l" marL="781559" indent="-390779" lvl="1">
              <a:lnSpc>
                <a:spcPts val="5068"/>
              </a:lnSpc>
              <a:buFont typeface="Arial"/>
              <a:buChar char="•"/>
            </a:pPr>
            <a:r>
              <a:rPr lang="en-US" sz="3620">
                <a:solidFill>
                  <a:srgbClr val="1649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Widely accepted benchmark for diabetes readmission research</a:t>
            </a:r>
          </a:p>
          <a:p>
            <a:pPr algn="l">
              <a:lnSpc>
                <a:spcPts val="506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1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5220365" y="-268420"/>
            <a:ext cx="2790583" cy="4114800"/>
          </a:xfrm>
          <a:custGeom>
            <a:avLst/>
            <a:gdLst/>
            <a:ahLst/>
            <a:cxnLst/>
            <a:rect r="r" b="b" t="t" l="l"/>
            <a:pathLst>
              <a:path h="4114800" w="2790583">
                <a:moveTo>
                  <a:pt x="0" y="0"/>
                </a:moveTo>
                <a:lnTo>
                  <a:pt x="2790582" y="0"/>
                </a:lnTo>
                <a:lnTo>
                  <a:pt x="2790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34502">
            <a:off x="452696" y="6958891"/>
            <a:ext cx="1937697" cy="4114800"/>
          </a:xfrm>
          <a:custGeom>
            <a:avLst/>
            <a:gdLst/>
            <a:ahLst/>
            <a:cxnLst/>
            <a:rect r="r" b="b" t="t" l="l"/>
            <a:pathLst>
              <a:path h="4114800" w="1937697">
                <a:moveTo>
                  <a:pt x="0" y="0"/>
                </a:moveTo>
                <a:lnTo>
                  <a:pt x="1937697" y="0"/>
                </a:lnTo>
                <a:lnTo>
                  <a:pt x="19376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78424"/>
            <a:ext cx="14342562" cy="777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17"/>
              </a:lnSpc>
            </a:pPr>
            <a:r>
              <a:rPr lang="en-US" b="true" sz="336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Algorithms Used in Existing Research (Literature Review)</a:t>
            </a:r>
          </a:p>
          <a:p>
            <a:pPr algn="just">
              <a:lnSpc>
                <a:spcPts val="4717"/>
              </a:lnSpc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Previous research papers using the same Diabetes 130-US Hospitals dataset have mainly focused on traditional machine learning and basic deep learning models.</a:t>
            </a:r>
          </a:p>
          <a:p>
            <a:pPr algn="just">
              <a:lnSpc>
                <a:spcPts val="4717"/>
              </a:lnSpc>
            </a:pPr>
            <a:r>
              <a:rPr lang="en-US" b="true" sz="336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Commonly Reported Algorithms</a:t>
            </a:r>
          </a:p>
          <a:p>
            <a:pPr algn="just" marL="727581" indent="-363790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Logistic Regression</a:t>
            </a:r>
          </a:p>
          <a:p>
            <a:pPr algn="just" marL="727581" indent="-363790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Decision Tree</a:t>
            </a:r>
          </a:p>
          <a:p>
            <a:pPr algn="just" marL="727581" indent="-363790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Random Forest</a:t>
            </a:r>
          </a:p>
          <a:p>
            <a:pPr algn="just" marL="727581" indent="-363790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XGBoost</a:t>
            </a:r>
          </a:p>
          <a:p>
            <a:pPr algn="just" marL="727581" indent="-363790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Support Vector Machine (SVM)</a:t>
            </a:r>
          </a:p>
          <a:p>
            <a:pPr algn="just" marL="727581" indent="-363790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Artificial Neural Networks (ANN)</a:t>
            </a:r>
          </a:p>
          <a:p>
            <a:pPr algn="just" marL="727581" indent="-363790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LSTM / RNN (limited use, no true temporal data)</a:t>
            </a:r>
          </a:p>
          <a:p>
            <a:pPr algn="just">
              <a:lnSpc>
                <a:spcPts val="471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324322" y="20574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63678" y="597629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41908" y="309607"/>
            <a:ext cx="14204183" cy="719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4"/>
              </a:lnSpc>
              <a:spcBef>
                <a:spcPct val="0"/>
              </a:spcBef>
            </a:pPr>
            <a:r>
              <a:rPr lang="en-US" b="true" sz="4260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REPORTED ALGORITHMS USED AND ITS ACCURACY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0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334769" y="1791682"/>
          <a:ext cx="3771900" cy="4400550"/>
        </p:xfrm>
        <a:graphic>
          <a:graphicData uri="http://schemas.openxmlformats.org/presentationml/2006/ole">
            <p:oleObj imgW="4648200" imgH="5270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6122938" y="523748"/>
            <a:ext cx="6675834" cy="9739281"/>
          </a:xfrm>
          <a:custGeom>
            <a:avLst/>
            <a:gdLst/>
            <a:ahLst/>
            <a:cxnLst/>
            <a:rect r="r" b="b" t="t" l="l"/>
            <a:pathLst>
              <a:path h="9739281" w="6675834">
                <a:moveTo>
                  <a:pt x="0" y="0"/>
                </a:moveTo>
                <a:lnTo>
                  <a:pt x="6675834" y="0"/>
                </a:lnTo>
                <a:lnTo>
                  <a:pt x="6675834" y="9739281"/>
                </a:lnTo>
                <a:lnTo>
                  <a:pt x="0" y="973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727148"/>
            <a:ext cx="3048528" cy="3559852"/>
          </a:xfrm>
          <a:custGeom>
            <a:avLst/>
            <a:gdLst/>
            <a:ahLst/>
            <a:cxnLst/>
            <a:rect r="r" b="b" t="t" l="l"/>
            <a:pathLst>
              <a:path h="3559852" w="3048528">
                <a:moveTo>
                  <a:pt x="0" y="0"/>
                </a:moveTo>
                <a:lnTo>
                  <a:pt x="3048528" y="0"/>
                </a:lnTo>
                <a:lnTo>
                  <a:pt x="3048528" y="3559852"/>
                </a:lnTo>
                <a:lnTo>
                  <a:pt x="0" y="3559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43431" y="4368637"/>
            <a:ext cx="4672227" cy="6422305"/>
          </a:xfrm>
          <a:custGeom>
            <a:avLst/>
            <a:gdLst/>
            <a:ahLst/>
            <a:cxnLst/>
            <a:rect r="r" b="b" t="t" l="l"/>
            <a:pathLst>
              <a:path h="6422305" w="4672227">
                <a:moveTo>
                  <a:pt x="0" y="0"/>
                </a:moveTo>
                <a:lnTo>
                  <a:pt x="4672227" y="0"/>
                </a:lnTo>
                <a:lnTo>
                  <a:pt x="4672227" y="6422305"/>
                </a:lnTo>
                <a:lnTo>
                  <a:pt x="0" y="642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54666" y="-22496"/>
            <a:ext cx="4800156" cy="4114800"/>
          </a:xfrm>
          <a:custGeom>
            <a:avLst/>
            <a:gdLst/>
            <a:ahLst/>
            <a:cxnLst/>
            <a:rect r="r" b="b" t="t" l="l"/>
            <a:pathLst>
              <a:path h="4114800" w="4800156">
                <a:moveTo>
                  <a:pt x="0" y="0"/>
                </a:moveTo>
                <a:lnTo>
                  <a:pt x="4800155" y="0"/>
                </a:lnTo>
                <a:lnTo>
                  <a:pt x="48001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55339" y="390398"/>
            <a:ext cx="7483390" cy="890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17"/>
              </a:lnSpc>
            </a:pPr>
            <a:r>
              <a:rPr lang="en-US" sz="336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Key Observations from Literature</a:t>
            </a:r>
          </a:p>
          <a:p>
            <a:pPr algn="just" marL="727582" indent="-363791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Most papers prioritize accuracy only</a:t>
            </a:r>
          </a:p>
          <a:p>
            <a:pPr algn="just" marL="727582" indent="-363791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Limite</a:t>
            </a: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focus on recall and F1-score</a:t>
            </a:r>
          </a:p>
          <a:p>
            <a:pPr algn="just" marL="727582" indent="-363791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is centralized, no privacy consideration</a:t>
            </a:r>
          </a:p>
          <a:p>
            <a:pPr algn="just" marL="727582" indent="-363791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Minimal or no explainability</a:t>
            </a:r>
          </a:p>
          <a:p>
            <a:pPr algn="just" marL="727582" indent="-363791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Same dataset reused, but no architectural innovation</a:t>
            </a:r>
          </a:p>
          <a:p>
            <a:pPr algn="just">
              <a:lnSpc>
                <a:spcPts val="4717"/>
              </a:lnSpc>
            </a:pPr>
            <a:r>
              <a:rPr lang="en-US" b="true" sz="336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Limitations in Existing Works</a:t>
            </a:r>
          </a:p>
          <a:p>
            <a:pPr algn="just" marL="727582" indent="-363791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 accuracy often hides poor recall</a:t>
            </a:r>
          </a:p>
          <a:p>
            <a:pPr algn="just" marL="727582" indent="-363791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Poor handling of class imbalance</a:t>
            </a:r>
          </a:p>
          <a:p>
            <a:pPr algn="just" marL="727582" indent="-363791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Lack of privacy-preserving methods</a:t>
            </a:r>
          </a:p>
          <a:p>
            <a:pPr algn="just" marL="727582" indent="-363791" lvl="1">
              <a:lnSpc>
                <a:spcPts val="4717"/>
              </a:lnSpc>
              <a:buFont typeface="Arial"/>
              <a:buChar char="•"/>
            </a:pPr>
            <a:r>
              <a:rPr lang="en-US" sz="33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Models act as black boxes</a:t>
            </a:r>
          </a:p>
          <a:p>
            <a:pPr algn="just">
              <a:lnSpc>
                <a:spcPts val="471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310861" y="390398"/>
            <a:ext cx="7566116" cy="63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7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Reporte</a:t>
            </a:r>
            <a:r>
              <a:rPr lang="en-US" b="true" sz="337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 Accuracy in Literature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30246" y="2057400"/>
            <a:ext cx="8167878" cy="8229600"/>
          </a:xfrm>
          <a:custGeom>
            <a:avLst/>
            <a:gdLst/>
            <a:ahLst/>
            <a:cxnLst/>
            <a:rect r="r" b="b" t="t" l="l"/>
            <a:pathLst>
              <a:path h="8229600" w="8167878">
                <a:moveTo>
                  <a:pt x="0" y="0"/>
                </a:moveTo>
                <a:lnTo>
                  <a:pt x="8167878" y="0"/>
                </a:lnTo>
                <a:lnTo>
                  <a:pt x="81678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5286" y="16961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0436" y="5829617"/>
            <a:ext cx="4230168" cy="4114800"/>
          </a:xfrm>
          <a:custGeom>
            <a:avLst/>
            <a:gdLst/>
            <a:ahLst/>
            <a:cxnLst/>
            <a:rect r="r" b="b" t="t" l="l"/>
            <a:pathLst>
              <a:path h="4114800" w="4230168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47391"/>
            <a:ext cx="15540515" cy="946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b="true">
                <a:solidFill>
                  <a:srgbClr val="1C75BC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Algorithms Implemented in This Project</a:t>
            </a:r>
          </a:p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</a:t>
            </a: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 following algorithms were implemented, trained, and evaluated on the same preprocessed Diabetes 130-US Hospitals dataset to ensure fair comparison.</a:t>
            </a:r>
          </a:p>
          <a:p>
            <a:pPr algn="l">
              <a:lnSpc>
                <a:spcPts val="4179"/>
              </a:lnSpc>
            </a:pPr>
            <a:r>
              <a:rPr lang="en-US" sz="2985" b="true">
                <a:solidFill>
                  <a:srgbClr val="1C75BC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Implemented Models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Logistic Regression (baseline reference)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Random Forest (baseline reference)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XGBoost (baseline reference)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Centralized TabTransformer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Federated TabTransformer (FedAvg)</a:t>
            </a:r>
          </a:p>
          <a:p>
            <a:pPr algn="l">
              <a:lnSpc>
                <a:spcPts val="4179"/>
              </a:lnSpc>
            </a:pPr>
            <a:r>
              <a:rPr lang="en-US" sz="2985" b="true">
                <a:solidFill>
                  <a:srgbClr val="1C75BC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Implementation Setup (Common for All Models)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</a:t>
            </a: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ataset size: 101,766 records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Train–Validation–Test split: 70% – 15% – 15%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Class imbalance h</a:t>
            </a: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andled using SMOTE (training set only)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Binary classification:</a:t>
            </a:r>
          </a:p>
          <a:p>
            <a:pPr algn="l" marL="1289114" indent="-429705" lvl="2">
              <a:lnSpc>
                <a:spcPts val="4179"/>
              </a:lnSpc>
              <a:buFont typeface="Arial"/>
              <a:buChar char="⚬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 → Readmitted within 30 days</a:t>
            </a:r>
          </a:p>
          <a:p>
            <a:pPr algn="l" marL="1289114" indent="-429705" lvl="2">
              <a:lnSpc>
                <a:spcPts val="4179"/>
              </a:lnSpc>
              <a:buFont typeface="Arial"/>
              <a:buChar char="⚬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0 → Not readmitted</a:t>
            </a:r>
          </a:p>
          <a:p>
            <a:pPr algn="l" marL="644557" indent="-322279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1C75B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Evaluation metrics: Accuracy, Recall, F1-score, ROC-AUC</a:t>
            </a:r>
          </a:p>
          <a:p>
            <a:pPr algn="l">
              <a:lnSpc>
                <a:spcPts val="417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52121" y="4750388"/>
            <a:ext cx="5935879" cy="5765222"/>
          </a:xfrm>
          <a:custGeom>
            <a:avLst/>
            <a:gdLst/>
            <a:ahLst/>
            <a:cxnLst/>
            <a:rect r="r" b="b" t="t" l="l"/>
            <a:pathLst>
              <a:path h="5765222" w="5935879">
                <a:moveTo>
                  <a:pt x="0" y="0"/>
                </a:moveTo>
                <a:lnTo>
                  <a:pt x="5935879" y="0"/>
                </a:lnTo>
                <a:lnTo>
                  <a:pt x="5935879" y="5765223"/>
                </a:lnTo>
                <a:lnTo>
                  <a:pt x="0" y="5765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6734" y="102940"/>
            <a:ext cx="16634531" cy="68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</a:pPr>
            <a:r>
              <a:rPr lang="en-US" sz="4122" b="true">
                <a:solidFill>
                  <a:srgbClr val="1C75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</a:t>
            </a:r>
            <a:r>
              <a:rPr lang="en-US" b="true" sz="4122">
                <a:solidFill>
                  <a:srgbClr val="1C75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ATION OF ALGORITHMS USED AND ITS ACCURACY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DAGuACtgs5g</dc:identifier>
  <dcterms:modified xsi:type="dcterms:W3CDTF">2011-08-01T06:04:30Z</dcterms:modified>
  <cp:revision>1</cp:revision>
  <dc:title>HCA - PPT - TEAM 16</dc:title>
</cp:coreProperties>
</file>